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handoutMasterIdLst>
    <p:handoutMasterId r:id="rId35"/>
  </p:handoutMasterIdLst>
  <p:sldIdLst>
    <p:sldId id="256" r:id="rId2"/>
    <p:sldId id="450" r:id="rId3"/>
    <p:sldId id="451" r:id="rId4"/>
    <p:sldId id="452" r:id="rId5"/>
    <p:sldId id="453" r:id="rId6"/>
    <p:sldId id="454" r:id="rId7"/>
    <p:sldId id="455" r:id="rId8"/>
    <p:sldId id="456" r:id="rId9"/>
    <p:sldId id="437" r:id="rId10"/>
    <p:sldId id="288" r:id="rId11"/>
    <p:sldId id="398" r:id="rId12"/>
    <p:sldId id="433" r:id="rId13"/>
    <p:sldId id="434" r:id="rId14"/>
    <p:sldId id="296" r:id="rId15"/>
    <p:sldId id="382" r:id="rId16"/>
    <p:sldId id="421" r:id="rId17"/>
    <p:sldId id="438" r:id="rId18"/>
    <p:sldId id="423" r:id="rId19"/>
    <p:sldId id="424" r:id="rId20"/>
    <p:sldId id="425" r:id="rId21"/>
    <p:sldId id="426" r:id="rId22"/>
    <p:sldId id="427" r:id="rId23"/>
    <p:sldId id="448" r:id="rId24"/>
    <p:sldId id="429" r:id="rId25"/>
    <p:sldId id="430" r:id="rId26"/>
    <p:sldId id="435" r:id="rId27"/>
    <p:sldId id="447" r:id="rId28"/>
    <p:sldId id="439" r:id="rId29"/>
    <p:sldId id="440" r:id="rId30"/>
    <p:sldId id="441" r:id="rId31"/>
    <p:sldId id="442" r:id="rId32"/>
    <p:sldId id="43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72314"/>
    <a:srgbClr val="823500"/>
    <a:srgbClr val="C9A4E4"/>
    <a:srgbClr val="179BB5"/>
    <a:srgbClr val="B0EF91"/>
    <a:srgbClr val="FFFF99"/>
    <a:srgbClr val="0F6677"/>
    <a:srgbClr val="A7523B"/>
    <a:srgbClr val="2D7687"/>
    <a:srgbClr val="CD6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9" autoAdjust="0"/>
    <p:restoredTop sz="91130" autoAdjust="0"/>
  </p:normalViewPr>
  <p:slideViewPr>
    <p:cSldViewPr>
      <p:cViewPr varScale="1">
        <p:scale>
          <a:sx n="103" d="100"/>
          <a:sy n="103" d="100"/>
        </p:scale>
        <p:origin x="869" y="8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427"/>
    </p:cViewPr>
  </p:sorterViewPr>
  <p:notesViewPr>
    <p:cSldViewPr>
      <p:cViewPr varScale="1">
        <p:scale>
          <a:sx n="50" d="100"/>
          <a:sy n="50" d="100"/>
        </p:scale>
        <p:origin x="-2264" y="-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g"/><Relationship Id="rId4" Type="http://schemas.openxmlformats.org/officeDocument/2006/relationships/image" Target="../media/image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g"/><Relationship Id="rId4"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A67E5-C0C8-4BA6-BD3A-22F21C70382B}" type="doc">
      <dgm:prSet loTypeId="urn:microsoft.com/office/officeart/2005/8/layout/hList7" loCatId="list" qsTypeId="urn:microsoft.com/office/officeart/2005/8/quickstyle/3d3" qsCatId="3D" csTypeId="urn:microsoft.com/office/officeart/2005/8/colors/colorful5" csCatId="colorful" phldr="1"/>
      <dgm:spPr/>
      <dgm:t>
        <a:bodyPr/>
        <a:lstStyle/>
        <a:p>
          <a:endParaRPr lang="en-US"/>
        </a:p>
      </dgm:t>
    </dgm:pt>
    <dgm:pt modelId="{BF35F614-7C46-4AE8-95E2-57A04527A6A7}">
      <dgm:prSet phldrT="[Text]" custT="1"/>
      <dgm:spPr/>
      <dgm:t>
        <a:bodyPr/>
        <a:lstStyle/>
        <a:p>
          <a:r>
            <a:rPr lang="en-US" sz="2000" dirty="0" smtClean="0"/>
            <a:t>Principals of Scoring</a:t>
          </a:r>
          <a:endParaRPr lang="en-US" sz="2000" dirty="0"/>
        </a:p>
      </dgm:t>
    </dgm:pt>
    <dgm:pt modelId="{5432C105-6EE1-448D-8178-4FC69DF6C028}" type="parTrans" cxnId="{92FF2F12-FB79-4065-9DD4-0A3EF82E7730}">
      <dgm:prSet/>
      <dgm:spPr/>
      <dgm:t>
        <a:bodyPr/>
        <a:lstStyle/>
        <a:p>
          <a:endParaRPr lang="en-US"/>
        </a:p>
      </dgm:t>
    </dgm:pt>
    <dgm:pt modelId="{AB683099-E39B-418A-9FFF-3418580ADBCA}" type="sibTrans" cxnId="{92FF2F12-FB79-4065-9DD4-0A3EF82E7730}">
      <dgm:prSet/>
      <dgm:spPr/>
      <dgm:t>
        <a:bodyPr/>
        <a:lstStyle/>
        <a:p>
          <a:endParaRPr lang="en-US"/>
        </a:p>
      </dgm:t>
    </dgm:pt>
    <dgm:pt modelId="{0F2AA161-93A5-48CF-A6C5-F5805448876F}">
      <dgm:prSet phldrT="[Text]" custT="1"/>
      <dgm:spPr/>
      <dgm:t>
        <a:bodyPr lIns="91440"/>
        <a:lstStyle/>
        <a:p>
          <a:r>
            <a:rPr lang="en-US" sz="1800" dirty="0" smtClean="0"/>
            <a:t>Key Reminders While Reviewing Results</a:t>
          </a:r>
          <a:endParaRPr lang="en-US" sz="2000" dirty="0"/>
        </a:p>
      </dgm:t>
    </dgm:pt>
    <dgm:pt modelId="{3586F738-CE13-4F59-956B-339ECAF90039}" type="parTrans" cxnId="{B66E27FD-CDC8-44B4-B617-7AF77E2E566A}">
      <dgm:prSet/>
      <dgm:spPr/>
      <dgm:t>
        <a:bodyPr/>
        <a:lstStyle/>
        <a:p>
          <a:endParaRPr lang="en-US"/>
        </a:p>
      </dgm:t>
    </dgm:pt>
    <dgm:pt modelId="{61A6CB90-47FE-4D2E-8165-C9CF66FCA863}" type="sibTrans" cxnId="{B66E27FD-CDC8-44B4-B617-7AF77E2E566A}">
      <dgm:prSet/>
      <dgm:spPr/>
      <dgm:t>
        <a:bodyPr/>
        <a:lstStyle/>
        <a:p>
          <a:endParaRPr lang="en-US"/>
        </a:p>
      </dgm:t>
    </dgm:pt>
    <dgm:pt modelId="{74C4E0D0-8127-4797-8965-5FB1CD8761C2}">
      <dgm:prSet custT="1"/>
      <dgm:spPr/>
      <dgm:t>
        <a:bodyPr/>
        <a:lstStyle/>
        <a:p>
          <a:r>
            <a:rPr lang="en-US" sz="1850" dirty="0" smtClean="0"/>
            <a:t>Scores </a:t>
          </a:r>
          <a:r>
            <a:rPr lang="en-US" sz="1850" dirty="0" smtClean="0"/>
            <a:t>Students Will </a:t>
          </a:r>
          <a:r>
            <a:rPr lang="en-US" sz="1850" dirty="0" smtClean="0"/>
            <a:t>Receive</a:t>
          </a:r>
          <a:endParaRPr lang="en-US" sz="2000" dirty="0"/>
        </a:p>
      </dgm:t>
    </dgm:pt>
    <dgm:pt modelId="{A6763C0D-81AC-48BC-ADAB-0A7F64E1CE73}" type="parTrans" cxnId="{C148A046-8064-41A1-BB0B-E4EE620EB803}">
      <dgm:prSet/>
      <dgm:spPr/>
      <dgm:t>
        <a:bodyPr/>
        <a:lstStyle/>
        <a:p>
          <a:endParaRPr lang="en-US"/>
        </a:p>
      </dgm:t>
    </dgm:pt>
    <dgm:pt modelId="{AF23B9E1-8342-44EC-9794-18F860DA746A}" type="sibTrans" cxnId="{C148A046-8064-41A1-BB0B-E4EE620EB803}">
      <dgm:prSet/>
      <dgm:spPr/>
      <dgm:t>
        <a:bodyPr/>
        <a:lstStyle/>
        <a:p>
          <a:endParaRPr lang="en-US"/>
        </a:p>
      </dgm:t>
    </dgm:pt>
    <dgm:pt modelId="{8BA9F2D2-F9F5-4583-815D-3A5405F8E6A4}">
      <dgm:prSet custT="1"/>
      <dgm:spPr/>
      <dgm:t>
        <a:bodyPr/>
        <a:lstStyle/>
        <a:p>
          <a:r>
            <a:rPr lang="en-US" sz="1850" dirty="0" smtClean="0"/>
            <a:t>Resources for More Information</a:t>
          </a:r>
          <a:endParaRPr lang="en-US" sz="1850" dirty="0"/>
        </a:p>
      </dgm:t>
    </dgm:pt>
    <dgm:pt modelId="{C8261DB1-F93D-4059-8544-02053D104139}" type="parTrans" cxnId="{97929BC4-5759-4626-B752-C25FFF25E205}">
      <dgm:prSet/>
      <dgm:spPr/>
    </dgm:pt>
    <dgm:pt modelId="{5F36D9BC-0B78-49BF-8AB7-D6B39F9DC69F}" type="sibTrans" cxnId="{97929BC4-5759-4626-B752-C25FFF25E205}">
      <dgm:prSet/>
      <dgm:spPr/>
    </dgm:pt>
    <dgm:pt modelId="{37625795-735C-4A07-9641-3E6137AB4ED0}" type="pres">
      <dgm:prSet presAssocID="{1BFA67E5-C0C8-4BA6-BD3A-22F21C70382B}" presName="Name0" presStyleCnt="0">
        <dgm:presLayoutVars>
          <dgm:dir/>
          <dgm:resizeHandles val="exact"/>
        </dgm:presLayoutVars>
      </dgm:prSet>
      <dgm:spPr/>
      <dgm:t>
        <a:bodyPr/>
        <a:lstStyle/>
        <a:p>
          <a:endParaRPr lang="en-US"/>
        </a:p>
      </dgm:t>
    </dgm:pt>
    <dgm:pt modelId="{7BCED709-2531-4D63-A328-FC0FFD0B6B6F}" type="pres">
      <dgm:prSet presAssocID="{1BFA67E5-C0C8-4BA6-BD3A-22F21C70382B}" presName="fgShape" presStyleLbl="fgShp" presStyleIdx="0" presStyleCnt="1"/>
      <dgm:spPr/>
    </dgm:pt>
    <dgm:pt modelId="{6B31D6B7-765E-4475-8FE6-060EB9885693}" type="pres">
      <dgm:prSet presAssocID="{1BFA67E5-C0C8-4BA6-BD3A-22F21C70382B}" presName="linComp" presStyleCnt="0"/>
      <dgm:spPr/>
    </dgm:pt>
    <dgm:pt modelId="{F96C04D5-DF1B-4EF4-9263-EDD929D697A4}" type="pres">
      <dgm:prSet presAssocID="{BF35F614-7C46-4AE8-95E2-57A04527A6A7}" presName="compNode" presStyleCnt="0"/>
      <dgm:spPr/>
    </dgm:pt>
    <dgm:pt modelId="{0A0F0F3B-C860-44B3-91E1-7596ADACC154}" type="pres">
      <dgm:prSet presAssocID="{BF35F614-7C46-4AE8-95E2-57A04527A6A7}" presName="bkgdShape" presStyleLbl="node1" presStyleIdx="0" presStyleCnt="4" custLinFactNeighborX="2136" custLinFactNeighborY="1418"/>
      <dgm:spPr/>
      <dgm:t>
        <a:bodyPr/>
        <a:lstStyle/>
        <a:p>
          <a:endParaRPr lang="en-US"/>
        </a:p>
      </dgm:t>
    </dgm:pt>
    <dgm:pt modelId="{C8F607DF-3B6F-452C-B784-D8CA92830C00}" type="pres">
      <dgm:prSet presAssocID="{BF35F614-7C46-4AE8-95E2-57A04527A6A7}" presName="nodeTx" presStyleLbl="node1" presStyleIdx="0" presStyleCnt="4">
        <dgm:presLayoutVars>
          <dgm:bulletEnabled val="1"/>
        </dgm:presLayoutVars>
      </dgm:prSet>
      <dgm:spPr/>
      <dgm:t>
        <a:bodyPr/>
        <a:lstStyle/>
        <a:p>
          <a:endParaRPr lang="en-US"/>
        </a:p>
      </dgm:t>
    </dgm:pt>
    <dgm:pt modelId="{E5250CF2-7AC1-481A-9112-8D6B98EFE5E6}" type="pres">
      <dgm:prSet presAssocID="{BF35F614-7C46-4AE8-95E2-57A04527A6A7}" presName="invisiNode" presStyleLbl="node1" presStyleIdx="0" presStyleCnt="4"/>
      <dgm:spPr/>
    </dgm:pt>
    <dgm:pt modelId="{EFD0A248-806C-4150-8123-4FC7CC6C9A03}" type="pres">
      <dgm:prSet presAssocID="{BF35F614-7C46-4AE8-95E2-57A04527A6A7}" presName="imagNode" presStyleLbl="fgImgPlace1" presStyleIdx="0" presStyleCnt="4"/>
      <dgm:spPr>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4B649DF8-A015-4211-A56B-32DCD1A936FA}" type="pres">
      <dgm:prSet presAssocID="{AB683099-E39B-418A-9FFF-3418580ADBCA}" presName="sibTrans" presStyleLbl="sibTrans2D1" presStyleIdx="0" presStyleCnt="0"/>
      <dgm:spPr/>
      <dgm:t>
        <a:bodyPr/>
        <a:lstStyle/>
        <a:p>
          <a:endParaRPr lang="en-US"/>
        </a:p>
      </dgm:t>
    </dgm:pt>
    <dgm:pt modelId="{2FB4459D-6DA8-466B-8AFE-9711ED352C8E}" type="pres">
      <dgm:prSet presAssocID="{74C4E0D0-8127-4797-8965-5FB1CD8761C2}" presName="compNode" presStyleCnt="0"/>
      <dgm:spPr/>
    </dgm:pt>
    <dgm:pt modelId="{180C7505-82E9-45B1-84C2-EDFE0266B5A9}" type="pres">
      <dgm:prSet presAssocID="{74C4E0D0-8127-4797-8965-5FB1CD8761C2}" presName="bkgdShape" presStyleLbl="node1" presStyleIdx="1" presStyleCnt="4"/>
      <dgm:spPr/>
      <dgm:t>
        <a:bodyPr/>
        <a:lstStyle/>
        <a:p>
          <a:endParaRPr lang="en-US"/>
        </a:p>
      </dgm:t>
    </dgm:pt>
    <dgm:pt modelId="{D38367E8-F8F6-49B8-A0F5-9C5031C8DC18}" type="pres">
      <dgm:prSet presAssocID="{74C4E0D0-8127-4797-8965-5FB1CD8761C2}" presName="nodeTx" presStyleLbl="node1" presStyleIdx="1" presStyleCnt="4">
        <dgm:presLayoutVars>
          <dgm:bulletEnabled val="1"/>
        </dgm:presLayoutVars>
      </dgm:prSet>
      <dgm:spPr/>
      <dgm:t>
        <a:bodyPr/>
        <a:lstStyle/>
        <a:p>
          <a:endParaRPr lang="en-US"/>
        </a:p>
      </dgm:t>
    </dgm:pt>
    <dgm:pt modelId="{03F4D80F-188A-4758-9A6C-D23B41E7F368}" type="pres">
      <dgm:prSet presAssocID="{74C4E0D0-8127-4797-8965-5FB1CD8761C2}" presName="invisiNode" presStyleLbl="node1" presStyleIdx="1" presStyleCnt="4"/>
      <dgm:spPr/>
    </dgm:pt>
    <dgm:pt modelId="{B9BA0D12-2CA1-4772-891F-5E75F0517C5A}" type="pres">
      <dgm:prSet presAssocID="{74C4E0D0-8127-4797-8965-5FB1CD8761C2}" presName="imagNode" presStyleLbl="fgImgPlace1" presStyleIdx="1" presStyleCnt="4"/>
      <dgm:spPr>
        <a:blipFill>
          <a:blip xmlns:r="http://schemas.openxmlformats.org/officeDocument/2006/relationships" r:embed="rId2">
            <a:duotone>
              <a:schemeClr val="accent5">
                <a:hueOff val="4328387"/>
                <a:satOff val="-2262"/>
                <a:lumOff val="148"/>
                <a:alphaOff val="0"/>
                <a:shade val="20000"/>
                <a:satMod val="200000"/>
              </a:schemeClr>
              <a:schemeClr val="accent5">
                <a:hueOff val="4328387"/>
                <a:satOff val="-2262"/>
                <a:lumOff val="148"/>
                <a:alphaOff val="0"/>
                <a:tint val="12000"/>
                <a:satMod val="190000"/>
              </a:schemeClr>
            </a:duotone>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773AA64F-9BEC-41D8-A350-55243DBDFFA1}" type="pres">
      <dgm:prSet presAssocID="{AF23B9E1-8342-44EC-9794-18F860DA746A}" presName="sibTrans" presStyleLbl="sibTrans2D1" presStyleIdx="0" presStyleCnt="0"/>
      <dgm:spPr/>
      <dgm:t>
        <a:bodyPr/>
        <a:lstStyle/>
        <a:p>
          <a:endParaRPr lang="en-US"/>
        </a:p>
      </dgm:t>
    </dgm:pt>
    <dgm:pt modelId="{BDB0CAB3-0797-4073-B11B-F35EF7E5DD07}" type="pres">
      <dgm:prSet presAssocID="{0F2AA161-93A5-48CF-A6C5-F5805448876F}" presName="compNode" presStyleCnt="0"/>
      <dgm:spPr/>
    </dgm:pt>
    <dgm:pt modelId="{3FC6972C-5CCC-4DAF-994D-7D09D4836C7A}" type="pres">
      <dgm:prSet presAssocID="{0F2AA161-93A5-48CF-A6C5-F5805448876F}" presName="bkgdShape" presStyleLbl="node1" presStyleIdx="2" presStyleCnt="4"/>
      <dgm:spPr/>
      <dgm:t>
        <a:bodyPr/>
        <a:lstStyle/>
        <a:p>
          <a:endParaRPr lang="en-US"/>
        </a:p>
      </dgm:t>
    </dgm:pt>
    <dgm:pt modelId="{3FF5EB42-E168-4E03-92AE-67277F316F1F}" type="pres">
      <dgm:prSet presAssocID="{0F2AA161-93A5-48CF-A6C5-F5805448876F}" presName="nodeTx" presStyleLbl="node1" presStyleIdx="2" presStyleCnt="4">
        <dgm:presLayoutVars>
          <dgm:bulletEnabled val="1"/>
        </dgm:presLayoutVars>
      </dgm:prSet>
      <dgm:spPr/>
      <dgm:t>
        <a:bodyPr/>
        <a:lstStyle/>
        <a:p>
          <a:endParaRPr lang="en-US"/>
        </a:p>
      </dgm:t>
    </dgm:pt>
    <dgm:pt modelId="{D4DEEDB7-F6A3-4EE2-BBEE-37F6EE25A3AC}" type="pres">
      <dgm:prSet presAssocID="{0F2AA161-93A5-48CF-A6C5-F5805448876F}" presName="invisiNode" presStyleLbl="node1" presStyleIdx="2" presStyleCnt="4"/>
      <dgm:spPr/>
    </dgm:pt>
    <dgm:pt modelId="{1A051860-2BC5-4E4F-9C51-CBA01970EDA3}" type="pres">
      <dgm:prSet presAssocID="{0F2AA161-93A5-48CF-A6C5-F5805448876F}" presName="imagNode" presStyleLbl="fgImgPlace1" presStyleIdx="2" presStyleCnt="4"/>
      <dgm:spPr>
        <a:blipFill>
          <a:blip xmlns:r="http://schemas.openxmlformats.org/officeDocument/2006/relationships" r:embed="rId3">
            <a:duotone>
              <a:schemeClr val="accent5">
                <a:hueOff val="8656774"/>
                <a:satOff val="-4524"/>
                <a:lumOff val="297"/>
                <a:alphaOff val="0"/>
                <a:shade val="20000"/>
                <a:satMod val="200000"/>
              </a:schemeClr>
              <a:schemeClr val="accent5">
                <a:hueOff val="8656774"/>
                <a:satOff val="-4524"/>
                <a:lumOff val="297"/>
                <a:alphaOff val="0"/>
                <a:tint val="12000"/>
                <a:satMod val="190000"/>
              </a:schemeClr>
            </a:duotone>
            <a:extLst>
              <a:ext uri="{28A0092B-C50C-407E-A947-70E740481C1C}">
                <a14:useLocalDpi xmlns:a14="http://schemas.microsoft.com/office/drawing/2010/main" val="0"/>
              </a:ext>
            </a:extLst>
          </a:blip>
          <a:srcRect/>
          <a:stretch>
            <a:fillRect t="-7000" b="-7000"/>
          </a:stretch>
        </a:blipFill>
      </dgm:spPr>
      <dgm:t>
        <a:bodyPr/>
        <a:lstStyle/>
        <a:p>
          <a:endParaRPr lang="en-US"/>
        </a:p>
      </dgm:t>
    </dgm:pt>
    <dgm:pt modelId="{5BECED21-84E5-4418-9661-ED8899D42343}" type="pres">
      <dgm:prSet presAssocID="{61A6CB90-47FE-4D2E-8165-C9CF66FCA863}" presName="sibTrans" presStyleLbl="sibTrans2D1" presStyleIdx="0" presStyleCnt="0"/>
      <dgm:spPr/>
      <dgm:t>
        <a:bodyPr/>
        <a:lstStyle/>
        <a:p>
          <a:endParaRPr lang="en-US"/>
        </a:p>
      </dgm:t>
    </dgm:pt>
    <dgm:pt modelId="{96F8B798-F881-4F2F-AF9E-BD6784BF47A3}" type="pres">
      <dgm:prSet presAssocID="{8BA9F2D2-F9F5-4583-815D-3A5405F8E6A4}" presName="compNode" presStyleCnt="0"/>
      <dgm:spPr/>
    </dgm:pt>
    <dgm:pt modelId="{133E711B-D11E-4819-B3F6-3D129E40E754}" type="pres">
      <dgm:prSet presAssocID="{8BA9F2D2-F9F5-4583-815D-3A5405F8E6A4}" presName="bkgdShape" presStyleLbl="node1" presStyleIdx="3" presStyleCnt="4"/>
      <dgm:spPr/>
      <dgm:t>
        <a:bodyPr/>
        <a:lstStyle/>
        <a:p>
          <a:endParaRPr lang="en-US"/>
        </a:p>
      </dgm:t>
    </dgm:pt>
    <dgm:pt modelId="{1EC3B7A0-5456-47DA-9962-F731AF2B851B}" type="pres">
      <dgm:prSet presAssocID="{8BA9F2D2-F9F5-4583-815D-3A5405F8E6A4}" presName="nodeTx" presStyleLbl="node1" presStyleIdx="3" presStyleCnt="4">
        <dgm:presLayoutVars>
          <dgm:bulletEnabled val="1"/>
        </dgm:presLayoutVars>
      </dgm:prSet>
      <dgm:spPr/>
      <dgm:t>
        <a:bodyPr/>
        <a:lstStyle/>
        <a:p>
          <a:endParaRPr lang="en-US"/>
        </a:p>
      </dgm:t>
    </dgm:pt>
    <dgm:pt modelId="{71C3D37C-BD23-41DC-BDCC-D92AF45970FE}" type="pres">
      <dgm:prSet presAssocID="{8BA9F2D2-F9F5-4583-815D-3A5405F8E6A4}" presName="invisiNode" presStyleLbl="node1" presStyleIdx="3" presStyleCnt="4"/>
      <dgm:spPr/>
    </dgm:pt>
    <dgm:pt modelId="{7241F464-2F08-49D4-A4D5-6F7AD697FFDB}" type="pres">
      <dgm:prSet presAssocID="{8BA9F2D2-F9F5-4583-815D-3A5405F8E6A4}" presName="imagNode" presStyleLbl="fgImgPlace1" presStyleIdx="3" presStyleCnt="4"/>
      <dgm:spPr>
        <a:blipFill>
          <a:blip xmlns:r="http://schemas.openxmlformats.org/officeDocument/2006/relationships" r:embed="rId4">
            <a:duotone>
              <a:schemeClr val="accent5">
                <a:hueOff val="12985161"/>
                <a:satOff val="-6786"/>
                <a:lumOff val="445"/>
                <a:alphaOff val="0"/>
                <a:shade val="20000"/>
                <a:satMod val="200000"/>
              </a:schemeClr>
              <a:schemeClr val="accent5">
                <a:hueOff val="12985161"/>
                <a:satOff val="-6786"/>
                <a:lumOff val="445"/>
                <a:alphaOff val="0"/>
                <a:tint val="12000"/>
                <a:satMod val="190000"/>
              </a:schemeClr>
            </a:duotone>
            <a:extLst>
              <a:ext uri="{28A0092B-C50C-407E-A947-70E740481C1C}">
                <a14:useLocalDpi xmlns:a14="http://schemas.microsoft.com/office/drawing/2010/main" val="0"/>
              </a:ext>
            </a:extLst>
          </a:blip>
          <a:srcRect/>
          <a:stretch>
            <a:fillRect l="-16000" r="-16000"/>
          </a:stretch>
        </a:blipFill>
      </dgm:spPr>
      <dgm:t>
        <a:bodyPr/>
        <a:lstStyle/>
        <a:p>
          <a:endParaRPr lang="en-US"/>
        </a:p>
      </dgm:t>
    </dgm:pt>
  </dgm:ptLst>
  <dgm:cxnLst>
    <dgm:cxn modelId="{A6E3D582-ED44-4D63-8B9A-F206898D8CC4}" type="presOf" srcId="{8BA9F2D2-F9F5-4583-815D-3A5405F8E6A4}" destId="{1EC3B7A0-5456-47DA-9962-F731AF2B851B}" srcOrd="1" destOrd="0" presId="urn:microsoft.com/office/officeart/2005/8/layout/hList7"/>
    <dgm:cxn modelId="{3BF36873-BEFC-47EE-BD19-C948E57EC9AA}" type="presOf" srcId="{BF35F614-7C46-4AE8-95E2-57A04527A6A7}" destId="{C8F607DF-3B6F-452C-B784-D8CA92830C00}" srcOrd="1" destOrd="0" presId="urn:microsoft.com/office/officeart/2005/8/layout/hList7"/>
    <dgm:cxn modelId="{97929BC4-5759-4626-B752-C25FFF25E205}" srcId="{1BFA67E5-C0C8-4BA6-BD3A-22F21C70382B}" destId="{8BA9F2D2-F9F5-4583-815D-3A5405F8E6A4}" srcOrd="3" destOrd="0" parTransId="{C8261DB1-F93D-4059-8544-02053D104139}" sibTransId="{5F36D9BC-0B78-49BF-8AB7-D6B39F9DC69F}"/>
    <dgm:cxn modelId="{F6BD4D2A-0C72-48BB-A075-5458A77B8F20}" type="presOf" srcId="{61A6CB90-47FE-4D2E-8165-C9CF66FCA863}" destId="{5BECED21-84E5-4418-9661-ED8899D42343}" srcOrd="0" destOrd="0" presId="urn:microsoft.com/office/officeart/2005/8/layout/hList7"/>
    <dgm:cxn modelId="{31AD0B10-F0CE-492A-B8CA-38C5E387DA5F}" type="presOf" srcId="{8BA9F2D2-F9F5-4583-815D-3A5405F8E6A4}" destId="{133E711B-D11E-4819-B3F6-3D129E40E754}" srcOrd="0" destOrd="0" presId="urn:microsoft.com/office/officeart/2005/8/layout/hList7"/>
    <dgm:cxn modelId="{26EF7250-E8A6-46C1-9650-B6C25B74DD73}" type="presOf" srcId="{0F2AA161-93A5-48CF-A6C5-F5805448876F}" destId="{3FF5EB42-E168-4E03-92AE-67277F316F1F}" srcOrd="1" destOrd="0" presId="urn:microsoft.com/office/officeart/2005/8/layout/hList7"/>
    <dgm:cxn modelId="{CDD860B8-B848-4129-B4B0-7B757984249E}" type="presOf" srcId="{AF23B9E1-8342-44EC-9794-18F860DA746A}" destId="{773AA64F-9BEC-41D8-A350-55243DBDFFA1}" srcOrd="0" destOrd="0" presId="urn:microsoft.com/office/officeart/2005/8/layout/hList7"/>
    <dgm:cxn modelId="{081DBC35-870F-4200-BC0B-95A1C826C4DC}" type="presOf" srcId="{AB683099-E39B-418A-9FFF-3418580ADBCA}" destId="{4B649DF8-A015-4211-A56B-32DCD1A936FA}" srcOrd="0" destOrd="0" presId="urn:microsoft.com/office/officeart/2005/8/layout/hList7"/>
    <dgm:cxn modelId="{A9A94D28-30F8-4394-8F03-28C2A327372D}" type="presOf" srcId="{74C4E0D0-8127-4797-8965-5FB1CD8761C2}" destId="{180C7505-82E9-45B1-84C2-EDFE0266B5A9}" srcOrd="0" destOrd="0" presId="urn:microsoft.com/office/officeart/2005/8/layout/hList7"/>
    <dgm:cxn modelId="{52197687-8B4F-4589-A73C-FA6A4DDC576B}" type="presOf" srcId="{0F2AA161-93A5-48CF-A6C5-F5805448876F}" destId="{3FC6972C-5CCC-4DAF-994D-7D09D4836C7A}" srcOrd="0" destOrd="0" presId="urn:microsoft.com/office/officeart/2005/8/layout/hList7"/>
    <dgm:cxn modelId="{B66E27FD-CDC8-44B4-B617-7AF77E2E566A}" srcId="{1BFA67E5-C0C8-4BA6-BD3A-22F21C70382B}" destId="{0F2AA161-93A5-48CF-A6C5-F5805448876F}" srcOrd="2" destOrd="0" parTransId="{3586F738-CE13-4F59-956B-339ECAF90039}" sibTransId="{61A6CB90-47FE-4D2E-8165-C9CF66FCA863}"/>
    <dgm:cxn modelId="{C148A046-8064-41A1-BB0B-E4EE620EB803}" srcId="{1BFA67E5-C0C8-4BA6-BD3A-22F21C70382B}" destId="{74C4E0D0-8127-4797-8965-5FB1CD8761C2}" srcOrd="1" destOrd="0" parTransId="{A6763C0D-81AC-48BC-ADAB-0A7F64E1CE73}" sibTransId="{AF23B9E1-8342-44EC-9794-18F860DA746A}"/>
    <dgm:cxn modelId="{92FF2F12-FB79-4065-9DD4-0A3EF82E7730}" srcId="{1BFA67E5-C0C8-4BA6-BD3A-22F21C70382B}" destId="{BF35F614-7C46-4AE8-95E2-57A04527A6A7}" srcOrd="0" destOrd="0" parTransId="{5432C105-6EE1-448D-8178-4FC69DF6C028}" sibTransId="{AB683099-E39B-418A-9FFF-3418580ADBCA}"/>
    <dgm:cxn modelId="{56025D97-457D-4936-A7C0-507C6D98291D}" type="presOf" srcId="{BF35F614-7C46-4AE8-95E2-57A04527A6A7}" destId="{0A0F0F3B-C860-44B3-91E1-7596ADACC154}" srcOrd="0" destOrd="0" presId="urn:microsoft.com/office/officeart/2005/8/layout/hList7"/>
    <dgm:cxn modelId="{ACC369F7-067B-4939-967A-301CE579843A}" type="presOf" srcId="{1BFA67E5-C0C8-4BA6-BD3A-22F21C70382B}" destId="{37625795-735C-4A07-9641-3E6137AB4ED0}" srcOrd="0" destOrd="0" presId="urn:microsoft.com/office/officeart/2005/8/layout/hList7"/>
    <dgm:cxn modelId="{3C2E6612-EA33-4DF4-9B76-DAB3CA5ABA71}" type="presOf" srcId="{74C4E0D0-8127-4797-8965-5FB1CD8761C2}" destId="{D38367E8-F8F6-49B8-A0F5-9C5031C8DC18}" srcOrd="1" destOrd="0" presId="urn:microsoft.com/office/officeart/2005/8/layout/hList7"/>
    <dgm:cxn modelId="{9CB535B4-4DD8-4E31-99D2-FD7D52E0E8F1}" type="presParOf" srcId="{37625795-735C-4A07-9641-3E6137AB4ED0}" destId="{7BCED709-2531-4D63-A328-FC0FFD0B6B6F}" srcOrd="0" destOrd="0" presId="urn:microsoft.com/office/officeart/2005/8/layout/hList7"/>
    <dgm:cxn modelId="{6C666E52-1E2D-40CA-9729-C1E020CF3A96}" type="presParOf" srcId="{37625795-735C-4A07-9641-3E6137AB4ED0}" destId="{6B31D6B7-765E-4475-8FE6-060EB9885693}" srcOrd="1" destOrd="0" presId="urn:microsoft.com/office/officeart/2005/8/layout/hList7"/>
    <dgm:cxn modelId="{EEEB5350-2291-4CD0-B183-39E5C1A34C6B}" type="presParOf" srcId="{6B31D6B7-765E-4475-8FE6-060EB9885693}" destId="{F96C04D5-DF1B-4EF4-9263-EDD929D697A4}" srcOrd="0" destOrd="0" presId="urn:microsoft.com/office/officeart/2005/8/layout/hList7"/>
    <dgm:cxn modelId="{F951FBDD-4448-4FC9-A83F-87E22C4C2117}" type="presParOf" srcId="{F96C04D5-DF1B-4EF4-9263-EDD929D697A4}" destId="{0A0F0F3B-C860-44B3-91E1-7596ADACC154}" srcOrd="0" destOrd="0" presId="urn:microsoft.com/office/officeart/2005/8/layout/hList7"/>
    <dgm:cxn modelId="{C665CCB1-A243-4698-99EC-A66ADE2569D1}" type="presParOf" srcId="{F96C04D5-DF1B-4EF4-9263-EDD929D697A4}" destId="{C8F607DF-3B6F-452C-B784-D8CA92830C00}" srcOrd="1" destOrd="0" presId="urn:microsoft.com/office/officeart/2005/8/layout/hList7"/>
    <dgm:cxn modelId="{75EDF2A3-9CCD-4C9C-94A1-7BA5B73F53E9}" type="presParOf" srcId="{F96C04D5-DF1B-4EF4-9263-EDD929D697A4}" destId="{E5250CF2-7AC1-481A-9112-8D6B98EFE5E6}" srcOrd="2" destOrd="0" presId="urn:microsoft.com/office/officeart/2005/8/layout/hList7"/>
    <dgm:cxn modelId="{A54A2F13-7BF4-4082-AE62-27036A8EF5B7}" type="presParOf" srcId="{F96C04D5-DF1B-4EF4-9263-EDD929D697A4}" destId="{EFD0A248-806C-4150-8123-4FC7CC6C9A03}" srcOrd="3" destOrd="0" presId="urn:microsoft.com/office/officeart/2005/8/layout/hList7"/>
    <dgm:cxn modelId="{23F04393-0F21-458E-9847-F1BD67F0D924}" type="presParOf" srcId="{6B31D6B7-765E-4475-8FE6-060EB9885693}" destId="{4B649DF8-A015-4211-A56B-32DCD1A936FA}" srcOrd="1" destOrd="0" presId="urn:microsoft.com/office/officeart/2005/8/layout/hList7"/>
    <dgm:cxn modelId="{3BCB169E-C3BB-43D7-B7E1-EA9D3A60A70C}" type="presParOf" srcId="{6B31D6B7-765E-4475-8FE6-060EB9885693}" destId="{2FB4459D-6DA8-466B-8AFE-9711ED352C8E}" srcOrd="2" destOrd="0" presId="urn:microsoft.com/office/officeart/2005/8/layout/hList7"/>
    <dgm:cxn modelId="{04439946-F85C-46DE-9564-226D2E2B239B}" type="presParOf" srcId="{2FB4459D-6DA8-466B-8AFE-9711ED352C8E}" destId="{180C7505-82E9-45B1-84C2-EDFE0266B5A9}" srcOrd="0" destOrd="0" presId="urn:microsoft.com/office/officeart/2005/8/layout/hList7"/>
    <dgm:cxn modelId="{029731E4-C70C-4CC6-A3E2-60F1A4723ECD}" type="presParOf" srcId="{2FB4459D-6DA8-466B-8AFE-9711ED352C8E}" destId="{D38367E8-F8F6-49B8-A0F5-9C5031C8DC18}" srcOrd="1" destOrd="0" presId="urn:microsoft.com/office/officeart/2005/8/layout/hList7"/>
    <dgm:cxn modelId="{23B8AF89-4F4A-45C5-A528-3626972398A9}" type="presParOf" srcId="{2FB4459D-6DA8-466B-8AFE-9711ED352C8E}" destId="{03F4D80F-188A-4758-9A6C-D23B41E7F368}" srcOrd="2" destOrd="0" presId="urn:microsoft.com/office/officeart/2005/8/layout/hList7"/>
    <dgm:cxn modelId="{4E3577CD-B374-4EC3-9CFE-EFB7ECF5E603}" type="presParOf" srcId="{2FB4459D-6DA8-466B-8AFE-9711ED352C8E}" destId="{B9BA0D12-2CA1-4772-891F-5E75F0517C5A}" srcOrd="3" destOrd="0" presId="urn:microsoft.com/office/officeart/2005/8/layout/hList7"/>
    <dgm:cxn modelId="{B3616F1A-71ED-47E2-86AA-26F7A0759C8A}" type="presParOf" srcId="{6B31D6B7-765E-4475-8FE6-060EB9885693}" destId="{773AA64F-9BEC-41D8-A350-55243DBDFFA1}" srcOrd="3" destOrd="0" presId="urn:microsoft.com/office/officeart/2005/8/layout/hList7"/>
    <dgm:cxn modelId="{457B3717-590C-4584-AF33-C14F36797D7E}" type="presParOf" srcId="{6B31D6B7-765E-4475-8FE6-060EB9885693}" destId="{BDB0CAB3-0797-4073-B11B-F35EF7E5DD07}" srcOrd="4" destOrd="0" presId="urn:microsoft.com/office/officeart/2005/8/layout/hList7"/>
    <dgm:cxn modelId="{E74D23A5-0265-4A6D-848B-97E7D90D5BC4}" type="presParOf" srcId="{BDB0CAB3-0797-4073-B11B-F35EF7E5DD07}" destId="{3FC6972C-5CCC-4DAF-994D-7D09D4836C7A}" srcOrd="0" destOrd="0" presId="urn:microsoft.com/office/officeart/2005/8/layout/hList7"/>
    <dgm:cxn modelId="{4C007EC0-112A-4FA9-B7D4-3A2D1DE128AB}" type="presParOf" srcId="{BDB0CAB3-0797-4073-B11B-F35EF7E5DD07}" destId="{3FF5EB42-E168-4E03-92AE-67277F316F1F}" srcOrd="1" destOrd="0" presId="urn:microsoft.com/office/officeart/2005/8/layout/hList7"/>
    <dgm:cxn modelId="{287F4196-30C5-4693-B610-F929D5973987}" type="presParOf" srcId="{BDB0CAB3-0797-4073-B11B-F35EF7E5DD07}" destId="{D4DEEDB7-F6A3-4EE2-BBEE-37F6EE25A3AC}" srcOrd="2" destOrd="0" presId="urn:microsoft.com/office/officeart/2005/8/layout/hList7"/>
    <dgm:cxn modelId="{DE8AAF62-3413-4CE6-A86B-2DCDDFA66482}" type="presParOf" srcId="{BDB0CAB3-0797-4073-B11B-F35EF7E5DD07}" destId="{1A051860-2BC5-4E4F-9C51-CBA01970EDA3}" srcOrd="3" destOrd="0" presId="urn:microsoft.com/office/officeart/2005/8/layout/hList7"/>
    <dgm:cxn modelId="{FE51C79B-7210-4567-B312-B23BF4F1719C}" type="presParOf" srcId="{6B31D6B7-765E-4475-8FE6-060EB9885693}" destId="{5BECED21-84E5-4418-9661-ED8899D42343}" srcOrd="5" destOrd="0" presId="urn:microsoft.com/office/officeart/2005/8/layout/hList7"/>
    <dgm:cxn modelId="{C24EBC3A-81D5-4F39-9367-0E9C3EA4BF38}" type="presParOf" srcId="{6B31D6B7-765E-4475-8FE6-060EB9885693}" destId="{96F8B798-F881-4F2F-AF9E-BD6784BF47A3}" srcOrd="6" destOrd="0" presId="urn:microsoft.com/office/officeart/2005/8/layout/hList7"/>
    <dgm:cxn modelId="{28BA60F2-F2A6-4819-A0EB-16459F486DBD}" type="presParOf" srcId="{96F8B798-F881-4F2F-AF9E-BD6784BF47A3}" destId="{133E711B-D11E-4819-B3F6-3D129E40E754}" srcOrd="0" destOrd="0" presId="urn:microsoft.com/office/officeart/2005/8/layout/hList7"/>
    <dgm:cxn modelId="{2AABAFF2-85F4-4BB3-87CB-578AB5F5ABCD}" type="presParOf" srcId="{96F8B798-F881-4F2F-AF9E-BD6784BF47A3}" destId="{1EC3B7A0-5456-47DA-9962-F731AF2B851B}" srcOrd="1" destOrd="0" presId="urn:microsoft.com/office/officeart/2005/8/layout/hList7"/>
    <dgm:cxn modelId="{5C74AFA7-3717-4B82-8D31-56968558A0D0}" type="presParOf" srcId="{96F8B798-F881-4F2F-AF9E-BD6784BF47A3}" destId="{71C3D37C-BD23-41DC-BDCC-D92AF45970FE}" srcOrd="2" destOrd="0" presId="urn:microsoft.com/office/officeart/2005/8/layout/hList7"/>
    <dgm:cxn modelId="{679720D5-E31E-4105-A495-91A21CCBF885}" type="presParOf" srcId="{96F8B798-F881-4F2F-AF9E-BD6784BF47A3}" destId="{7241F464-2F08-49D4-A4D5-6F7AD697FFD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5A0C147-8106-49B1-8B20-A56231F51DA4}" type="doc">
      <dgm:prSet loTypeId="urn:microsoft.com/office/officeart/2005/8/layout/vList2" loCatId="list" qsTypeId="urn:microsoft.com/office/officeart/2005/8/quickstyle/3d3" qsCatId="3D" csTypeId="urn:microsoft.com/office/officeart/2005/8/colors/colorful5" csCatId="colorful" phldr="1"/>
      <dgm:spPr/>
      <dgm:t>
        <a:bodyPr/>
        <a:lstStyle/>
        <a:p>
          <a:endParaRPr lang="en-US"/>
        </a:p>
      </dgm:t>
    </dgm:pt>
    <dgm:pt modelId="{D47B7AE4-A09C-4296-A122-DCA168CABFFE}">
      <dgm:prSet phldrT="[Text]" custT="1"/>
      <dgm:spPr/>
      <dgm:t>
        <a:bodyPr/>
        <a:lstStyle/>
        <a:p>
          <a:pPr algn="r"/>
          <a:r>
            <a:rPr lang="en-US" sz="2400" b="1" dirty="0" smtClean="0"/>
            <a:t>Computer Adaptive Testing</a:t>
          </a:r>
          <a:endParaRPr lang="en-US" sz="2400" b="1" dirty="0"/>
        </a:p>
      </dgm:t>
    </dgm:pt>
    <dgm:pt modelId="{6F480E62-62C0-4764-B371-259B7E0AD457}" type="parTrans" cxnId="{92573811-1CBA-4502-94CD-27737162FCA1}">
      <dgm:prSet/>
      <dgm:spPr/>
      <dgm:t>
        <a:bodyPr/>
        <a:lstStyle/>
        <a:p>
          <a:endParaRPr lang="en-US"/>
        </a:p>
      </dgm:t>
    </dgm:pt>
    <dgm:pt modelId="{73D7A7AC-CDDE-4D1E-86CD-20CFD4FBA4AC}" type="sibTrans" cxnId="{92573811-1CBA-4502-94CD-27737162FCA1}">
      <dgm:prSet/>
      <dgm:spPr/>
      <dgm:t>
        <a:bodyPr/>
        <a:lstStyle/>
        <a:p>
          <a:endParaRPr lang="en-US"/>
        </a:p>
      </dgm:t>
    </dgm:pt>
    <dgm:pt modelId="{084B5D12-83D1-4F05-B357-6F5F0FF42903}">
      <dgm:prSet phldrT="[Text]" custT="1"/>
      <dgm:spPr/>
      <dgm:t>
        <a:bodyPr/>
        <a:lstStyle/>
        <a:p>
          <a:pPr algn="r"/>
          <a:r>
            <a:rPr lang="en-US" sz="2400" b="1" dirty="0" smtClean="0"/>
            <a:t>Pattern Scoring</a:t>
          </a:r>
          <a:endParaRPr lang="en-US" sz="2400" b="1" dirty="0"/>
        </a:p>
      </dgm:t>
    </dgm:pt>
    <dgm:pt modelId="{3F0D253C-FED9-4E98-AAD5-E08A3EA8BAD0}" type="parTrans" cxnId="{43FA211C-3D16-4002-A137-38A2ABFAD603}">
      <dgm:prSet/>
      <dgm:spPr/>
      <dgm:t>
        <a:bodyPr/>
        <a:lstStyle/>
        <a:p>
          <a:endParaRPr lang="en-US"/>
        </a:p>
      </dgm:t>
    </dgm:pt>
    <dgm:pt modelId="{95FD3B2C-739D-42E7-8C2E-B2DE9CDD9D95}" type="sibTrans" cxnId="{43FA211C-3D16-4002-A137-38A2ABFAD603}">
      <dgm:prSet/>
      <dgm:spPr/>
      <dgm:t>
        <a:bodyPr/>
        <a:lstStyle/>
        <a:p>
          <a:endParaRPr lang="en-US"/>
        </a:p>
      </dgm:t>
    </dgm:pt>
    <dgm:pt modelId="{AE007FC0-20EC-49D4-B695-7DAD266ACC29}" type="pres">
      <dgm:prSet presAssocID="{C5A0C147-8106-49B1-8B20-A56231F51DA4}" presName="linear" presStyleCnt="0">
        <dgm:presLayoutVars>
          <dgm:animLvl val="lvl"/>
          <dgm:resizeHandles val="exact"/>
        </dgm:presLayoutVars>
      </dgm:prSet>
      <dgm:spPr/>
      <dgm:t>
        <a:bodyPr/>
        <a:lstStyle/>
        <a:p>
          <a:endParaRPr lang="en-US"/>
        </a:p>
      </dgm:t>
    </dgm:pt>
    <dgm:pt modelId="{07CDEE3E-4B04-4450-98DB-186C7E9678D9}" type="pres">
      <dgm:prSet presAssocID="{D47B7AE4-A09C-4296-A122-DCA168CABFFE}" presName="parentText" presStyleLbl="node1" presStyleIdx="0" presStyleCnt="2">
        <dgm:presLayoutVars>
          <dgm:chMax val="0"/>
          <dgm:bulletEnabled val="1"/>
        </dgm:presLayoutVars>
      </dgm:prSet>
      <dgm:spPr/>
      <dgm:t>
        <a:bodyPr/>
        <a:lstStyle/>
        <a:p>
          <a:endParaRPr lang="en-US"/>
        </a:p>
      </dgm:t>
    </dgm:pt>
    <dgm:pt modelId="{8A9262EB-2C93-401C-AAFA-507CF45CC7B5}" type="pres">
      <dgm:prSet presAssocID="{73D7A7AC-CDDE-4D1E-86CD-20CFD4FBA4AC}" presName="spacer" presStyleCnt="0"/>
      <dgm:spPr/>
      <dgm:t>
        <a:bodyPr/>
        <a:lstStyle/>
        <a:p>
          <a:endParaRPr lang="en-US"/>
        </a:p>
      </dgm:t>
    </dgm:pt>
    <dgm:pt modelId="{1200ECA9-CCDD-4488-9C40-6207E1CDD5BB}" type="pres">
      <dgm:prSet presAssocID="{084B5D12-83D1-4F05-B357-6F5F0FF42903}" presName="parentText" presStyleLbl="node1" presStyleIdx="1" presStyleCnt="2">
        <dgm:presLayoutVars>
          <dgm:chMax val="0"/>
          <dgm:bulletEnabled val="1"/>
        </dgm:presLayoutVars>
      </dgm:prSet>
      <dgm:spPr/>
      <dgm:t>
        <a:bodyPr/>
        <a:lstStyle/>
        <a:p>
          <a:endParaRPr lang="en-US"/>
        </a:p>
      </dgm:t>
    </dgm:pt>
  </dgm:ptLst>
  <dgm:cxnLst>
    <dgm:cxn modelId="{92573811-1CBA-4502-94CD-27737162FCA1}" srcId="{C5A0C147-8106-49B1-8B20-A56231F51DA4}" destId="{D47B7AE4-A09C-4296-A122-DCA168CABFFE}" srcOrd="0" destOrd="0" parTransId="{6F480E62-62C0-4764-B371-259B7E0AD457}" sibTransId="{73D7A7AC-CDDE-4D1E-86CD-20CFD4FBA4AC}"/>
    <dgm:cxn modelId="{B37408C3-72CA-4517-8517-A81E91B2B218}" type="presOf" srcId="{C5A0C147-8106-49B1-8B20-A56231F51DA4}" destId="{AE007FC0-20EC-49D4-B695-7DAD266ACC29}" srcOrd="0" destOrd="0" presId="urn:microsoft.com/office/officeart/2005/8/layout/vList2"/>
    <dgm:cxn modelId="{C0328397-12D6-4941-ADBC-660D512C6752}" type="presOf" srcId="{084B5D12-83D1-4F05-B357-6F5F0FF42903}" destId="{1200ECA9-CCDD-4488-9C40-6207E1CDD5BB}" srcOrd="0" destOrd="0" presId="urn:microsoft.com/office/officeart/2005/8/layout/vList2"/>
    <dgm:cxn modelId="{ABA511E8-596F-4201-9E43-8A0947C2EF85}" type="presOf" srcId="{D47B7AE4-A09C-4296-A122-DCA168CABFFE}" destId="{07CDEE3E-4B04-4450-98DB-186C7E9678D9}" srcOrd="0" destOrd="0" presId="urn:microsoft.com/office/officeart/2005/8/layout/vList2"/>
    <dgm:cxn modelId="{43FA211C-3D16-4002-A137-38A2ABFAD603}" srcId="{C5A0C147-8106-49B1-8B20-A56231F51DA4}" destId="{084B5D12-83D1-4F05-B357-6F5F0FF42903}" srcOrd="1" destOrd="0" parTransId="{3F0D253C-FED9-4E98-AAD5-E08A3EA8BAD0}" sibTransId="{95FD3B2C-739D-42E7-8C2E-B2DE9CDD9D95}"/>
    <dgm:cxn modelId="{7EAF4519-94F4-4D91-BDFD-30DCBFCE6145}" type="presParOf" srcId="{AE007FC0-20EC-49D4-B695-7DAD266ACC29}" destId="{07CDEE3E-4B04-4450-98DB-186C7E9678D9}" srcOrd="0" destOrd="0" presId="urn:microsoft.com/office/officeart/2005/8/layout/vList2"/>
    <dgm:cxn modelId="{07BA52F5-07AA-4BDB-8C44-DB0AF158342C}" type="presParOf" srcId="{AE007FC0-20EC-49D4-B695-7DAD266ACC29}" destId="{8A9262EB-2C93-401C-AAFA-507CF45CC7B5}" srcOrd="1" destOrd="0" presId="urn:microsoft.com/office/officeart/2005/8/layout/vList2"/>
    <dgm:cxn modelId="{FBF66A51-F38D-460A-BCCA-2E516EE31FE8}" type="presParOf" srcId="{AE007FC0-20EC-49D4-B695-7DAD266ACC29}" destId="{1200ECA9-CCDD-4488-9C40-6207E1CDD5B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A0C147-8106-49B1-8B20-A56231F51DA4}" type="doc">
      <dgm:prSet loTypeId="urn:microsoft.com/office/officeart/2005/8/layout/vList2" loCatId="list" qsTypeId="urn:microsoft.com/office/officeart/2005/8/quickstyle/3d3" qsCatId="3D" csTypeId="urn:microsoft.com/office/officeart/2005/8/colors/colorful5" csCatId="colorful" phldr="1"/>
      <dgm:spPr/>
      <dgm:t>
        <a:bodyPr/>
        <a:lstStyle/>
        <a:p>
          <a:endParaRPr lang="en-US"/>
        </a:p>
      </dgm:t>
    </dgm:pt>
    <dgm:pt modelId="{D47B7AE4-A09C-4296-A122-DCA168CABFFE}">
      <dgm:prSet phldrT="[Text]" custT="1"/>
      <dgm:spPr/>
      <dgm:t>
        <a:bodyPr/>
        <a:lstStyle/>
        <a:p>
          <a:pPr algn="r"/>
          <a:r>
            <a:rPr lang="en-US" sz="2400" b="1" dirty="0" smtClean="0"/>
            <a:t>Reporting Scale</a:t>
          </a:r>
          <a:endParaRPr lang="en-US" sz="2400" b="1" dirty="0"/>
        </a:p>
      </dgm:t>
    </dgm:pt>
    <dgm:pt modelId="{6F480E62-62C0-4764-B371-259B7E0AD457}" type="parTrans" cxnId="{92573811-1CBA-4502-94CD-27737162FCA1}">
      <dgm:prSet/>
      <dgm:spPr/>
      <dgm:t>
        <a:bodyPr/>
        <a:lstStyle/>
        <a:p>
          <a:pPr algn="r"/>
          <a:endParaRPr lang="en-US"/>
        </a:p>
      </dgm:t>
    </dgm:pt>
    <dgm:pt modelId="{73D7A7AC-CDDE-4D1E-86CD-20CFD4FBA4AC}" type="sibTrans" cxnId="{92573811-1CBA-4502-94CD-27737162FCA1}">
      <dgm:prSet/>
      <dgm:spPr/>
      <dgm:t>
        <a:bodyPr/>
        <a:lstStyle/>
        <a:p>
          <a:pPr algn="r"/>
          <a:endParaRPr lang="en-US"/>
        </a:p>
      </dgm:t>
    </dgm:pt>
    <dgm:pt modelId="{53142991-046E-4B75-A7D6-7D8D9377C2A1}">
      <dgm:prSet phldrT="[Text]" custT="1"/>
      <dgm:spPr/>
      <dgm:t>
        <a:bodyPr/>
        <a:lstStyle/>
        <a:p>
          <a:pPr algn="r"/>
          <a:r>
            <a:rPr lang="en-US" sz="2400" b="1" dirty="0" smtClean="0"/>
            <a:t>Overall Achievement Levels</a:t>
          </a:r>
          <a:endParaRPr lang="en-US" sz="2400" b="1" dirty="0"/>
        </a:p>
      </dgm:t>
    </dgm:pt>
    <dgm:pt modelId="{67846F4E-12AE-4D07-BEA3-2FE161A6FA93}" type="parTrans" cxnId="{5FDC4220-34E3-46DC-BFB2-B754C2412261}">
      <dgm:prSet/>
      <dgm:spPr/>
      <dgm:t>
        <a:bodyPr/>
        <a:lstStyle/>
        <a:p>
          <a:pPr algn="r"/>
          <a:endParaRPr lang="en-US"/>
        </a:p>
      </dgm:t>
    </dgm:pt>
    <dgm:pt modelId="{57AFB035-56A2-4CF1-9007-2EDBA00103C0}" type="sibTrans" cxnId="{5FDC4220-34E3-46DC-BFB2-B754C2412261}">
      <dgm:prSet/>
      <dgm:spPr/>
      <dgm:t>
        <a:bodyPr/>
        <a:lstStyle/>
        <a:p>
          <a:pPr algn="r"/>
          <a:endParaRPr lang="en-US"/>
        </a:p>
      </dgm:t>
    </dgm:pt>
    <dgm:pt modelId="{084B5D12-83D1-4F05-B357-6F5F0FF42903}">
      <dgm:prSet phldrT="[Text]" custT="1"/>
      <dgm:spPr/>
      <dgm:t>
        <a:bodyPr/>
        <a:lstStyle/>
        <a:p>
          <a:pPr algn="r"/>
          <a:r>
            <a:rPr lang="en-US" sz="2400" b="1" dirty="0" smtClean="0"/>
            <a:t>Claim Level Performance</a:t>
          </a:r>
          <a:endParaRPr lang="en-US" sz="2400" b="1" dirty="0"/>
        </a:p>
      </dgm:t>
    </dgm:pt>
    <dgm:pt modelId="{3F0D253C-FED9-4E98-AAD5-E08A3EA8BAD0}" type="parTrans" cxnId="{43FA211C-3D16-4002-A137-38A2ABFAD603}">
      <dgm:prSet/>
      <dgm:spPr/>
      <dgm:t>
        <a:bodyPr/>
        <a:lstStyle/>
        <a:p>
          <a:pPr algn="r"/>
          <a:endParaRPr lang="en-US"/>
        </a:p>
      </dgm:t>
    </dgm:pt>
    <dgm:pt modelId="{95FD3B2C-739D-42E7-8C2E-B2DE9CDD9D95}" type="sibTrans" cxnId="{43FA211C-3D16-4002-A137-38A2ABFAD603}">
      <dgm:prSet/>
      <dgm:spPr/>
      <dgm:t>
        <a:bodyPr/>
        <a:lstStyle/>
        <a:p>
          <a:pPr algn="r"/>
          <a:endParaRPr lang="en-US"/>
        </a:p>
      </dgm:t>
    </dgm:pt>
    <dgm:pt modelId="{3C6A1CC5-7056-4101-BDB3-B441B7F402E9}" type="pres">
      <dgm:prSet presAssocID="{C5A0C147-8106-49B1-8B20-A56231F51DA4}" presName="linear" presStyleCnt="0">
        <dgm:presLayoutVars>
          <dgm:animLvl val="lvl"/>
          <dgm:resizeHandles val="exact"/>
        </dgm:presLayoutVars>
      </dgm:prSet>
      <dgm:spPr/>
      <dgm:t>
        <a:bodyPr/>
        <a:lstStyle/>
        <a:p>
          <a:endParaRPr lang="en-US"/>
        </a:p>
      </dgm:t>
    </dgm:pt>
    <dgm:pt modelId="{D085ACE4-9EA7-4FCE-9CEC-DC02EDEE6FF9}" type="pres">
      <dgm:prSet presAssocID="{D47B7AE4-A09C-4296-A122-DCA168CABFFE}" presName="parentText" presStyleLbl="node1" presStyleIdx="0" presStyleCnt="3" custLinFactNeighborY="17308">
        <dgm:presLayoutVars>
          <dgm:chMax val="0"/>
          <dgm:bulletEnabled val="1"/>
        </dgm:presLayoutVars>
      </dgm:prSet>
      <dgm:spPr/>
      <dgm:t>
        <a:bodyPr/>
        <a:lstStyle/>
        <a:p>
          <a:endParaRPr lang="en-US"/>
        </a:p>
      </dgm:t>
    </dgm:pt>
    <dgm:pt modelId="{C670E8FF-EC0C-46D4-BA85-A63D12477C8F}" type="pres">
      <dgm:prSet presAssocID="{73D7A7AC-CDDE-4D1E-86CD-20CFD4FBA4AC}" presName="spacer" presStyleCnt="0"/>
      <dgm:spPr/>
      <dgm:t>
        <a:bodyPr/>
        <a:lstStyle/>
        <a:p>
          <a:endParaRPr lang="en-US"/>
        </a:p>
      </dgm:t>
    </dgm:pt>
    <dgm:pt modelId="{133E7941-3113-4E9E-8E5C-1EEA04231C21}" type="pres">
      <dgm:prSet presAssocID="{53142991-046E-4B75-A7D6-7D8D9377C2A1}" presName="parentText" presStyleLbl="node1" presStyleIdx="1" presStyleCnt="3">
        <dgm:presLayoutVars>
          <dgm:chMax val="0"/>
          <dgm:bulletEnabled val="1"/>
        </dgm:presLayoutVars>
      </dgm:prSet>
      <dgm:spPr/>
      <dgm:t>
        <a:bodyPr/>
        <a:lstStyle/>
        <a:p>
          <a:endParaRPr lang="en-US"/>
        </a:p>
      </dgm:t>
    </dgm:pt>
    <dgm:pt modelId="{8E3292E4-9C4E-4A9F-ACA9-FFE536767F7F}" type="pres">
      <dgm:prSet presAssocID="{57AFB035-56A2-4CF1-9007-2EDBA00103C0}" presName="spacer" presStyleCnt="0"/>
      <dgm:spPr/>
      <dgm:t>
        <a:bodyPr/>
        <a:lstStyle/>
        <a:p>
          <a:endParaRPr lang="en-US"/>
        </a:p>
      </dgm:t>
    </dgm:pt>
    <dgm:pt modelId="{A8A80708-558C-4188-985F-4E3DBAD2833A}" type="pres">
      <dgm:prSet presAssocID="{084B5D12-83D1-4F05-B357-6F5F0FF42903}" presName="parentText" presStyleLbl="node1" presStyleIdx="2" presStyleCnt="3">
        <dgm:presLayoutVars>
          <dgm:chMax val="0"/>
          <dgm:bulletEnabled val="1"/>
        </dgm:presLayoutVars>
      </dgm:prSet>
      <dgm:spPr/>
      <dgm:t>
        <a:bodyPr/>
        <a:lstStyle/>
        <a:p>
          <a:endParaRPr lang="en-US"/>
        </a:p>
      </dgm:t>
    </dgm:pt>
  </dgm:ptLst>
  <dgm:cxnLst>
    <dgm:cxn modelId="{32A280E6-A02A-4C8C-8748-FC16EAC281A9}" type="presOf" srcId="{C5A0C147-8106-49B1-8B20-A56231F51DA4}" destId="{3C6A1CC5-7056-4101-BDB3-B441B7F402E9}" srcOrd="0" destOrd="0" presId="urn:microsoft.com/office/officeart/2005/8/layout/vList2"/>
    <dgm:cxn modelId="{43FA211C-3D16-4002-A137-38A2ABFAD603}" srcId="{C5A0C147-8106-49B1-8B20-A56231F51DA4}" destId="{084B5D12-83D1-4F05-B357-6F5F0FF42903}" srcOrd="2" destOrd="0" parTransId="{3F0D253C-FED9-4E98-AAD5-E08A3EA8BAD0}" sibTransId="{95FD3B2C-739D-42E7-8C2E-B2DE9CDD9D95}"/>
    <dgm:cxn modelId="{5FC284CF-1E27-462A-96BB-8C79383BEE4E}" type="presOf" srcId="{53142991-046E-4B75-A7D6-7D8D9377C2A1}" destId="{133E7941-3113-4E9E-8E5C-1EEA04231C21}" srcOrd="0" destOrd="0" presId="urn:microsoft.com/office/officeart/2005/8/layout/vList2"/>
    <dgm:cxn modelId="{CC36EC58-F831-42CA-B32A-ADE1216F937E}" type="presOf" srcId="{D47B7AE4-A09C-4296-A122-DCA168CABFFE}" destId="{D085ACE4-9EA7-4FCE-9CEC-DC02EDEE6FF9}" srcOrd="0" destOrd="0" presId="urn:microsoft.com/office/officeart/2005/8/layout/vList2"/>
    <dgm:cxn modelId="{92573811-1CBA-4502-94CD-27737162FCA1}" srcId="{C5A0C147-8106-49B1-8B20-A56231F51DA4}" destId="{D47B7AE4-A09C-4296-A122-DCA168CABFFE}" srcOrd="0" destOrd="0" parTransId="{6F480E62-62C0-4764-B371-259B7E0AD457}" sibTransId="{73D7A7AC-CDDE-4D1E-86CD-20CFD4FBA4AC}"/>
    <dgm:cxn modelId="{CE128199-B0CA-41DB-8CBC-BDF3ED3729E1}" type="presOf" srcId="{084B5D12-83D1-4F05-B357-6F5F0FF42903}" destId="{A8A80708-558C-4188-985F-4E3DBAD2833A}" srcOrd="0" destOrd="0" presId="urn:microsoft.com/office/officeart/2005/8/layout/vList2"/>
    <dgm:cxn modelId="{5FDC4220-34E3-46DC-BFB2-B754C2412261}" srcId="{C5A0C147-8106-49B1-8B20-A56231F51DA4}" destId="{53142991-046E-4B75-A7D6-7D8D9377C2A1}" srcOrd="1" destOrd="0" parTransId="{67846F4E-12AE-4D07-BEA3-2FE161A6FA93}" sibTransId="{57AFB035-56A2-4CF1-9007-2EDBA00103C0}"/>
    <dgm:cxn modelId="{C3877B2F-0D3A-4F61-A73F-4CAD406497D7}" type="presParOf" srcId="{3C6A1CC5-7056-4101-BDB3-B441B7F402E9}" destId="{D085ACE4-9EA7-4FCE-9CEC-DC02EDEE6FF9}" srcOrd="0" destOrd="0" presId="urn:microsoft.com/office/officeart/2005/8/layout/vList2"/>
    <dgm:cxn modelId="{01CFE129-1F7E-4CD4-A454-101E1C4394D2}" type="presParOf" srcId="{3C6A1CC5-7056-4101-BDB3-B441B7F402E9}" destId="{C670E8FF-EC0C-46D4-BA85-A63D12477C8F}" srcOrd="1" destOrd="0" presId="urn:microsoft.com/office/officeart/2005/8/layout/vList2"/>
    <dgm:cxn modelId="{733E0615-7739-4084-9E3F-E62CE3D52F17}" type="presParOf" srcId="{3C6A1CC5-7056-4101-BDB3-B441B7F402E9}" destId="{133E7941-3113-4E9E-8E5C-1EEA04231C21}" srcOrd="2" destOrd="0" presId="urn:microsoft.com/office/officeart/2005/8/layout/vList2"/>
    <dgm:cxn modelId="{C326ED2A-11A3-4A0A-8AF0-A75549DAA86C}" type="presParOf" srcId="{3C6A1CC5-7056-4101-BDB3-B441B7F402E9}" destId="{8E3292E4-9C4E-4A9F-ACA9-FFE536767F7F}" srcOrd="3" destOrd="0" presId="urn:microsoft.com/office/officeart/2005/8/layout/vList2"/>
    <dgm:cxn modelId="{295B414E-3867-4C9C-9D6E-08D3981B839C}" type="presParOf" srcId="{3C6A1CC5-7056-4101-BDB3-B441B7F402E9}" destId="{A8A80708-558C-4188-985F-4E3DBAD2833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717F61-39F7-4BB3-9FAC-B406DA8D90E0}" type="doc">
      <dgm:prSet loTypeId="urn:microsoft.com/office/officeart/2009/3/layout/StepUpProcess" loCatId="process" qsTypeId="urn:microsoft.com/office/officeart/2005/8/quickstyle/simple1" qsCatId="simple" csTypeId="urn:microsoft.com/office/officeart/2005/8/colors/accent1_2" csCatId="accent1" phldr="1"/>
      <dgm:spPr/>
    </dgm:pt>
    <dgm:pt modelId="{1A0D7769-A906-440E-BAB2-0D36314F6186}">
      <dgm:prSet phldrT="[Text]"/>
      <dgm:spPr/>
      <dgm:t>
        <a:bodyPr/>
        <a:lstStyle/>
        <a:p>
          <a:r>
            <a:rPr lang="en-US" dirty="0" smtClean="0">
              <a:solidFill>
                <a:srgbClr val="0070C0"/>
              </a:solidFill>
            </a:rPr>
            <a:t>Below</a:t>
          </a:r>
          <a:endParaRPr lang="en-US" dirty="0">
            <a:solidFill>
              <a:srgbClr val="0070C0"/>
            </a:solidFill>
          </a:endParaRPr>
        </a:p>
      </dgm:t>
    </dgm:pt>
    <dgm:pt modelId="{66F01F93-BDA6-43B2-B3A7-B3D49F8C0F3C}" type="parTrans" cxnId="{A8F0E578-0A7E-4C2A-BA60-2C29B0CC4F2C}">
      <dgm:prSet/>
      <dgm:spPr/>
      <dgm:t>
        <a:bodyPr/>
        <a:lstStyle/>
        <a:p>
          <a:endParaRPr lang="en-US"/>
        </a:p>
      </dgm:t>
    </dgm:pt>
    <dgm:pt modelId="{D446450A-DD00-485F-B884-F6B5711AD869}" type="sibTrans" cxnId="{A8F0E578-0A7E-4C2A-BA60-2C29B0CC4F2C}">
      <dgm:prSet/>
      <dgm:spPr/>
      <dgm:t>
        <a:bodyPr/>
        <a:lstStyle/>
        <a:p>
          <a:endParaRPr lang="en-US"/>
        </a:p>
      </dgm:t>
    </dgm:pt>
    <dgm:pt modelId="{81DC42CC-F5EC-4A25-9D51-A2FADE94146D}">
      <dgm:prSet phldrT="[Text]"/>
      <dgm:spPr/>
      <dgm:t>
        <a:bodyPr/>
        <a:lstStyle/>
        <a:p>
          <a:r>
            <a:rPr lang="en-US" dirty="0" smtClean="0">
              <a:solidFill>
                <a:srgbClr val="0070C0"/>
              </a:solidFill>
            </a:rPr>
            <a:t>At/Near	</a:t>
          </a:r>
          <a:endParaRPr lang="en-US" dirty="0">
            <a:solidFill>
              <a:srgbClr val="0070C0"/>
            </a:solidFill>
          </a:endParaRPr>
        </a:p>
      </dgm:t>
    </dgm:pt>
    <dgm:pt modelId="{9B0D4756-359B-4A36-9F3F-FE6DD19345FF}" type="parTrans" cxnId="{9B7654A3-2242-4364-A2F4-EE004F44EA90}">
      <dgm:prSet/>
      <dgm:spPr/>
      <dgm:t>
        <a:bodyPr/>
        <a:lstStyle/>
        <a:p>
          <a:endParaRPr lang="en-US"/>
        </a:p>
      </dgm:t>
    </dgm:pt>
    <dgm:pt modelId="{11E07FC9-362D-4687-A443-19AE77AE8A1F}" type="sibTrans" cxnId="{9B7654A3-2242-4364-A2F4-EE004F44EA90}">
      <dgm:prSet/>
      <dgm:spPr/>
      <dgm:t>
        <a:bodyPr/>
        <a:lstStyle/>
        <a:p>
          <a:endParaRPr lang="en-US"/>
        </a:p>
      </dgm:t>
    </dgm:pt>
    <dgm:pt modelId="{630642D0-CC74-4265-AC18-F2330D7FE874}">
      <dgm:prSet phldrT="[Text]"/>
      <dgm:spPr/>
      <dgm:t>
        <a:bodyPr/>
        <a:lstStyle/>
        <a:p>
          <a:r>
            <a:rPr lang="en-US" dirty="0" smtClean="0">
              <a:solidFill>
                <a:srgbClr val="0070C0"/>
              </a:solidFill>
            </a:rPr>
            <a:t>Above</a:t>
          </a:r>
          <a:endParaRPr lang="en-US" dirty="0">
            <a:solidFill>
              <a:srgbClr val="0070C0"/>
            </a:solidFill>
          </a:endParaRPr>
        </a:p>
      </dgm:t>
    </dgm:pt>
    <dgm:pt modelId="{78BE5910-373F-4D2A-945D-8AFDC61C2B4C}" type="parTrans" cxnId="{0A060541-7AC8-4E6B-972B-FDA444F8BCF4}">
      <dgm:prSet/>
      <dgm:spPr/>
      <dgm:t>
        <a:bodyPr/>
        <a:lstStyle/>
        <a:p>
          <a:endParaRPr lang="en-US"/>
        </a:p>
      </dgm:t>
    </dgm:pt>
    <dgm:pt modelId="{F9FCB283-8960-458F-855B-6F7B0788BEBF}" type="sibTrans" cxnId="{0A060541-7AC8-4E6B-972B-FDA444F8BCF4}">
      <dgm:prSet/>
      <dgm:spPr/>
      <dgm:t>
        <a:bodyPr/>
        <a:lstStyle/>
        <a:p>
          <a:endParaRPr lang="en-US"/>
        </a:p>
      </dgm:t>
    </dgm:pt>
    <dgm:pt modelId="{FEF71CB9-A3C3-4528-A54D-5F290F148DF8}" type="pres">
      <dgm:prSet presAssocID="{D6717F61-39F7-4BB3-9FAC-B406DA8D90E0}" presName="rootnode" presStyleCnt="0">
        <dgm:presLayoutVars>
          <dgm:chMax/>
          <dgm:chPref/>
          <dgm:dir/>
          <dgm:animLvl val="lvl"/>
        </dgm:presLayoutVars>
      </dgm:prSet>
      <dgm:spPr/>
    </dgm:pt>
    <dgm:pt modelId="{F7B6AAAA-0617-46DC-92EA-B239F2858B89}" type="pres">
      <dgm:prSet presAssocID="{1A0D7769-A906-440E-BAB2-0D36314F6186}" presName="composite" presStyleCnt="0"/>
      <dgm:spPr/>
    </dgm:pt>
    <dgm:pt modelId="{324FE269-962D-45BA-8520-23F477B6B8A8}" type="pres">
      <dgm:prSet presAssocID="{1A0D7769-A906-440E-BAB2-0D36314F6186}" presName="LShape" presStyleLbl="alignNode1" presStyleIdx="0" presStyleCnt="5"/>
      <dgm:spPr/>
    </dgm:pt>
    <dgm:pt modelId="{9A2BF1FB-F844-46AC-A50D-000A925C5D7E}" type="pres">
      <dgm:prSet presAssocID="{1A0D7769-A906-440E-BAB2-0D36314F6186}" presName="ParentText" presStyleLbl="revTx" presStyleIdx="0" presStyleCnt="3">
        <dgm:presLayoutVars>
          <dgm:chMax val="0"/>
          <dgm:chPref val="0"/>
          <dgm:bulletEnabled val="1"/>
        </dgm:presLayoutVars>
      </dgm:prSet>
      <dgm:spPr/>
      <dgm:t>
        <a:bodyPr/>
        <a:lstStyle/>
        <a:p>
          <a:endParaRPr lang="en-US"/>
        </a:p>
      </dgm:t>
    </dgm:pt>
    <dgm:pt modelId="{18A3B496-6C70-434C-BE15-BCD8C8E6975C}" type="pres">
      <dgm:prSet presAssocID="{1A0D7769-A906-440E-BAB2-0D36314F6186}" presName="Triangle" presStyleLbl="alignNode1" presStyleIdx="1" presStyleCnt="5"/>
      <dgm:spPr/>
    </dgm:pt>
    <dgm:pt modelId="{284F9E31-F8E0-4755-962F-37ABD1EC6F67}" type="pres">
      <dgm:prSet presAssocID="{D446450A-DD00-485F-B884-F6B5711AD869}" presName="sibTrans" presStyleCnt="0"/>
      <dgm:spPr/>
    </dgm:pt>
    <dgm:pt modelId="{4984A988-60D0-434C-9B84-FAB5FDC14651}" type="pres">
      <dgm:prSet presAssocID="{D446450A-DD00-485F-B884-F6B5711AD869}" presName="space" presStyleCnt="0"/>
      <dgm:spPr/>
    </dgm:pt>
    <dgm:pt modelId="{5AC47E21-868C-4B1E-9E3F-0A99FB601231}" type="pres">
      <dgm:prSet presAssocID="{81DC42CC-F5EC-4A25-9D51-A2FADE94146D}" presName="composite" presStyleCnt="0"/>
      <dgm:spPr/>
    </dgm:pt>
    <dgm:pt modelId="{6C9032E6-93CE-4FC8-ACE6-A73430333F8E}" type="pres">
      <dgm:prSet presAssocID="{81DC42CC-F5EC-4A25-9D51-A2FADE94146D}" presName="LShape" presStyleLbl="alignNode1" presStyleIdx="2" presStyleCnt="5"/>
      <dgm:spPr/>
    </dgm:pt>
    <dgm:pt modelId="{692C0BA2-7C8E-4646-BAE2-E25381BE311F}" type="pres">
      <dgm:prSet presAssocID="{81DC42CC-F5EC-4A25-9D51-A2FADE94146D}" presName="ParentText" presStyleLbl="revTx" presStyleIdx="1" presStyleCnt="3">
        <dgm:presLayoutVars>
          <dgm:chMax val="0"/>
          <dgm:chPref val="0"/>
          <dgm:bulletEnabled val="1"/>
        </dgm:presLayoutVars>
      </dgm:prSet>
      <dgm:spPr/>
      <dgm:t>
        <a:bodyPr/>
        <a:lstStyle/>
        <a:p>
          <a:endParaRPr lang="en-US"/>
        </a:p>
      </dgm:t>
    </dgm:pt>
    <dgm:pt modelId="{6880D43C-21AA-4DB0-9F45-47184F7A2910}" type="pres">
      <dgm:prSet presAssocID="{81DC42CC-F5EC-4A25-9D51-A2FADE94146D}" presName="Triangle" presStyleLbl="alignNode1" presStyleIdx="3" presStyleCnt="5"/>
      <dgm:spPr/>
    </dgm:pt>
    <dgm:pt modelId="{78668FE7-A4CF-4CF1-AC06-6BB932A4325E}" type="pres">
      <dgm:prSet presAssocID="{11E07FC9-362D-4687-A443-19AE77AE8A1F}" presName="sibTrans" presStyleCnt="0"/>
      <dgm:spPr/>
    </dgm:pt>
    <dgm:pt modelId="{D4A38154-52B2-4BC5-B9A2-01A57D9B88D3}" type="pres">
      <dgm:prSet presAssocID="{11E07FC9-362D-4687-A443-19AE77AE8A1F}" presName="space" presStyleCnt="0"/>
      <dgm:spPr/>
    </dgm:pt>
    <dgm:pt modelId="{2B95E211-29F0-4C37-934D-6235458913C6}" type="pres">
      <dgm:prSet presAssocID="{630642D0-CC74-4265-AC18-F2330D7FE874}" presName="composite" presStyleCnt="0"/>
      <dgm:spPr/>
    </dgm:pt>
    <dgm:pt modelId="{61924E39-EE51-49B7-9653-8C5A6F0FAB08}" type="pres">
      <dgm:prSet presAssocID="{630642D0-CC74-4265-AC18-F2330D7FE874}" presName="LShape" presStyleLbl="alignNode1" presStyleIdx="4" presStyleCnt="5"/>
      <dgm:spPr/>
    </dgm:pt>
    <dgm:pt modelId="{93CFC482-F012-4928-8771-F498F3A12A5D}" type="pres">
      <dgm:prSet presAssocID="{630642D0-CC74-4265-AC18-F2330D7FE874}" presName="ParentText" presStyleLbl="revTx" presStyleIdx="2" presStyleCnt="3">
        <dgm:presLayoutVars>
          <dgm:chMax val="0"/>
          <dgm:chPref val="0"/>
          <dgm:bulletEnabled val="1"/>
        </dgm:presLayoutVars>
      </dgm:prSet>
      <dgm:spPr/>
      <dgm:t>
        <a:bodyPr/>
        <a:lstStyle/>
        <a:p>
          <a:endParaRPr lang="en-US"/>
        </a:p>
      </dgm:t>
    </dgm:pt>
  </dgm:ptLst>
  <dgm:cxnLst>
    <dgm:cxn modelId="{CC9A0F41-2A28-42F2-A00F-A439AEBCB893}" type="presOf" srcId="{630642D0-CC74-4265-AC18-F2330D7FE874}" destId="{93CFC482-F012-4928-8771-F498F3A12A5D}" srcOrd="0" destOrd="0" presId="urn:microsoft.com/office/officeart/2009/3/layout/StepUpProcess"/>
    <dgm:cxn modelId="{D036FA45-500B-47A9-9109-BCB4F4D8B77D}" type="presOf" srcId="{1A0D7769-A906-440E-BAB2-0D36314F6186}" destId="{9A2BF1FB-F844-46AC-A50D-000A925C5D7E}" srcOrd="0" destOrd="0" presId="urn:microsoft.com/office/officeart/2009/3/layout/StepUpProcess"/>
    <dgm:cxn modelId="{A8F0E578-0A7E-4C2A-BA60-2C29B0CC4F2C}" srcId="{D6717F61-39F7-4BB3-9FAC-B406DA8D90E0}" destId="{1A0D7769-A906-440E-BAB2-0D36314F6186}" srcOrd="0" destOrd="0" parTransId="{66F01F93-BDA6-43B2-B3A7-B3D49F8C0F3C}" sibTransId="{D446450A-DD00-485F-B884-F6B5711AD869}"/>
    <dgm:cxn modelId="{0A060541-7AC8-4E6B-972B-FDA444F8BCF4}" srcId="{D6717F61-39F7-4BB3-9FAC-B406DA8D90E0}" destId="{630642D0-CC74-4265-AC18-F2330D7FE874}" srcOrd="2" destOrd="0" parTransId="{78BE5910-373F-4D2A-945D-8AFDC61C2B4C}" sibTransId="{F9FCB283-8960-458F-855B-6F7B0788BEBF}"/>
    <dgm:cxn modelId="{86F47A8A-7802-4753-9A40-471C641D5AFF}" type="presOf" srcId="{D6717F61-39F7-4BB3-9FAC-B406DA8D90E0}" destId="{FEF71CB9-A3C3-4528-A54D-5F290F148DF8}" srcOrd="0" destOrd="0" presId="urn:microsoft.com/office/officeart/2009/3/layout/StepUpProcess"/>
    <dgm:cxn modelId="{B7C194FB-4011-4569-9BA8-71B33A9CBE50}" type="presOf" srcId="{81DC42CC-F5EC-4A25-9D51-A2FADE94146D}" destId="{692C0BA2-7C8E-4646-BAE2-E25381BE311F}" srcOrd="0" destOrd="0" presId="urn:microsoft.com/office/officeart/2009/3/layout/StepUpProcess"/>
    <dgm:cxn modelId="{9B7654A3-2242-4364-A2F4-EE004F44EA90}" srcId="{D6717F61-39F7-4BB3-9FAC-B406DA8D90E0}" destId="{81DC42CC-F5EC-4A25-9D51-A2FADE94146D}" srcOrd="1" destOrd="0" parTransId="{9B0D4756-359B-4A36-9F3F-FE6DD19345FF}" sibTransId="{11E07FC9-362D-4687-A443-19AE77AE8A1F}"/>
    <dgm:cxn modelId="{56D407C1-C762-4CEC-A938-156F53B6DD27}" type="presParOf" srcId="{FEF71CB9-A3C3-4528-A54D-5F290F148DF8}" destId="{F7B6AAAA-0617-46DC-92EA-B239F2858B89}" srcOrd="0" destOrd="0" presId="urn:microsoft.com/office/officeart/2009/3/layout/StepUpProcess"/>
    <dgm:cxn modelId="{C58C5AF3-3012-4697-8319-8D476DE47017}" type="presParOf" srcId="{F7B6AAAA-0617-46DC-92EA-B239F2858B89}" destId="{324FE269-962D-45BA-8520-23F477B6B8A8}" srcOrd="0" destOrd="0" presId="urn:microsoft.com/office/officeart/2009/3/layout/StepUpProcess"/>
    <dgm:cxn modelId="{234F9384-6252-4E89-BA11-6BB5775285F0}" type="presParOf" srcId="{F7B6AAAA-0617-46DC-92EA-B239F2858B89}" destId="{9A2BF1FB-F844-46AC-A50D-000A925C5D7E}" srcOrd="1" destOrd="0" presId="urn:microsoft.com/office/officeart/2009/3/layout/StepUpProcess"/>
    <dgm:cxn modelId="{129E786F-5C36-40C5-960D-300403FC47E5}" type="presParOf" srcId="{F7B6AAAA-0617-46DC-92EA-B239F2858B89}" destId="{18A3B496-6C70-434C-BE15-BCD8C8E6975C}" srcOrd="2" destOrd="0" presId="urn:microsoft.com/office/officeart/2009/3/layout/StepUpProcess"/>
    <dgm:cxn modelId="{65B48868-758A-48DE-8962-793566434EF7}" type="presParOf" srcId="{FEF71CB9-A3C3-4528-A54D-5F290F148DF8}" destId="{284F9E31-F8E0-4755-962F-37ABD1EC6F67}" srcOrd="1" destOrd="0" presId="urn:microsoft.com/office/officeart/2009/3/layout/StepUpProcess"/>
    <dgm:cxn modelId="{33A1C622-8099-4AB1-B179-CF2AFF11061C}" type="presParOf" srcId="{284F9E31-F8E0-4755-962F-37ABD1EC6F67}" destId="{4984A988-60D0-434C-9B84-FAB5FDC14651}" srcOrd="0" destOrd="0" presId="urn:microsoft.com/office/officeart/2009/3/layout/StepUpProcess"/>
    <dgm:cxn modelId="{28007BDD-9D3B-487C-9127-311B3CA68E6D}" type="presParOf" srcId="{FEF71CB9-A3C3-4528-A54D-5F290F148DF8}" destId="{5AC47E21-868C-4B1E-9E3F-0A99FB601231}" srcOrd="2" destOrd="0" presId="urn:microsoft.com/office/officeart/2009/3/layout/StepUpProcess"/>
    <dgm:cxn modelId="{17E3665A-7739-4D97-8FB6-52BE36426A1A}" type="presParOf" srcId="{5AC47E21-868C-4B1E-9E3F-0A99FB601231}" destId="{6C9032E6-93CE-4FC8-ACE6-A73430333F8E}" srcOrd="0" destOrd="0" presId="urn:microsoft.com/office/officeart/2009/3/layout/StepUpProcess"/>
    <dgm:cxn modelId="{A0C17ABF-DE77-47C2-81FA-03F3EC589F25}" type="presParOf" srcId="{5AC47E21-868C-4B1E-9E3F-0A99FB601231}" destId="{692C0BA2-7C8E-4646-BAE2-E25381BE311F}" srcOrd="1" destOrd="0" presId="urn:microsoft.com/office/officeart/2009/3/layout/StepUpProcess"/>
    <dgm:cxn modelId="{045DD9CB-25D2-487E-B43B-3FBF2F4770D0}" type="presParOf" srcId="{5AC47E21-868C-4B1E-9E3F-0A99FB601231}" destId="{6880D43C-21AA-4DB0-9F45-47184F7A2910}" srcOrd="2" destOrd="0" presId="urn:microsoft.com/office/officeart/2009/3/layout/StepUpProcess"/>
    <dgm:cxn modelId="{E8BDF6C9-7D38-426C-B08B-59B0CF348DAD}" type="presParOf" srcId="{FEF71CB9-A3C3-4528-A54D-5F290F148DF8}" destId="{78668FE7-A4CF-4CF1-AC06-6BB932A4325E}" srcOrd="3" destOrd="0" presId="urn:microsoft.com/office/officeart/2009/3/layout/StepUpProcess"/>
    <dgm:cxn modelId="{B98D77DA-0F9E-43A3-8F4D-F38B31495DAF}" type="presParOf" srcId="{78668FE7-A4CF-4CF1-AC06-6BB932A4325E}" destId="{D4A38154-52B2-4BC5-B9A2-01A57D9B88D3}" srcOrd="0" destOrd="0" presId="urn:microsoft.com/office/officeart/2009/3/layout/StepUpProcess"/>
    <dgm:cxn modelId="{0BC2B90C-C6A6-4069-B2A6-73ECC81EE3DD}" type="presParOf" srcId="{FEF71CB9-A3C3-4528-A54D-5F290F148DF8}" destId="{2B95E211-29F0-4C37-934D-6235458913C6}" srcOrd="4" destOrd="0" presId="urn:microsoft.com/office/officeart/2009/3/layout/StepUpProcess"/>
    <dgm:cxn modelId="{C87EE8B7-3341-467E-8710-35B3BB4F2289}" type="presParOf" srcId="{2B95E211-29F0-4C37-934D-6235458913C6}" destId="{61924E39-EE51-49B7-9653-8C5A6F0FAB08}" srcOrd="0" destOrd="0" presId="urn:microsoft.com/office/officeart/2009/3/layout/StepUpProcess"/>
    <dgm:cxn modelId="{36AE8C47-5AFD-4FED-B11D-C9175EFDBA5A}" type="presParOf" srcId="{2B95E211-29F0-4C37-934D-6235458913C6}" destId="{93CFC482-F012-4928-8771-F498F3A12A5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F0F3B-C860-44B3-91E1-7596ADACC154}">
      <dsp:nvSpPr>
        <dsp:cNvPr id="0" name=""/>
        <dsp:cNvSpPr/>
      </dsp:nvSpPr>
      <dsp:spPr>
        <a:xfrm>
          <a:off x="40722" y="0"/>
          <a:ext cx="1824967" cy="4724399"/>
        </a:xfrm>
        <a:prstGeom prst="roundRect">
          <a:avLst>
            <a:gd name="adj" fmla="val 10000"/>
          </a:avLst>
        </a:prstGeom>
        <a:solidFill>
          <a:schemeClr val="accent5">
            <a:hueOff val="0"/>
            <a:satOff val="0"/>
            <a:lumOff val="0"/>
            <a:alphaOff val="0"/>
          </a:scheme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Principals of Scoring</a:t>
          </a:r>
          <a:endParaRPr lang="en-US" sz="2000" kern="1200" dirty="0"/>
        </a:p>
      </dsp:txBody>
      <dsp:txXfrm>
        <a:off x="40722" y="1889760"/>
        <a:ext cx="1824967" cy="1889760"/>
      </dsp:txXfrm>
    </dsp:sp>
    <dsp:sp modelId="{EFD0A248-806C-4150-8123-4FC7CC6C9A03}">
      <dsp:nvSpPr>
        <dsp:cNvPr id="0" name=""/>
        <dsp:cNvSpPr/>
      </dsp:nvSpPr>
      <dsp:spPr>
        <a:xfrm>
          <a:off x="127612" y="283463"/>
          <a:ext cx="1573225" cy="1573225"/>
        </a:xfrm>
        <a:prstGeom prst="ellipse">
          <a:avLst/>
        </a:prstGeom>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l="-25000" r="-25000"/>
          </a:stretch>
        </a:blip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80C7505-82E9-45B1-84C2-EDFE0266B5A9}">
      <dsp:nvSpPr>
        <dsp:cNvPr id="0" name=""/>
        <dsp:cNvSpPr/>
      </dsp:nvSpPr>
      <dsp:spPr>
        <a:xfrm>
          <a:off x="1881457" y="0"/>
          <a:ext cx="1824967" cy="4724399"/>
        </a:xfrm>
        <a:prstGeom prst="roundRect">
          <a:avLst>
            <a:gd name="adj" fmla="val 10000"/>
          </a:avLst>
        </a:prstGeom>
        <a:solidFill>
          <a:schemeClr val="accent5">
            <a:hueOff val="3961231"/>
            <a:satOff val="-20173"/>
            <a:lumOff val="3725"/>
            <a:alphaOff val="0"/>
          </a:scheme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22325">
            <a:lnSpc>
              <a:spcPct val="90000"/>
            </a:lnSpc>
            <a:spcBef>
              <a:spcPct val="0"/>
            </a:spcBef>
            <a:spcAft>
              <a:spcPct val="35000"/>
            </a:spcAft>
          </a:pPr>
          <a:r>
            <a:rPr lang="en-US" sz="1850" kern="1200" dirty="0" smtClean="0"/>
            <a:t>Scores </a:t>
          </a:r>
          <a:r>
            <a:rPr lang="en-US" sz="1850" kern="1200" dirty="0" smtClean="0"/>
            <a:t>Students Will </a:t>
          </a:r>
          <a:r>
            <a:rPr lang="en-US" sz="1850" kern="1200" dirty="0" smtClean="0"/>
            <a:t>Receive</a:t>
          </a:r>
          <a:endParaRPr lang="en-US" sz="2000" kern="1200" dirty="0"/>
        </a:p>
      </dsp:txBody>
      <dsp:txXfrm>
        <a:off x="1881457" y="1889760"/>
        <a:ext cx="1824967" cy="1889760"/>
      </dsp:txXfrm>
    </dsp:sp>
    <dsp:sp modelId="{B9BA0D12-2CA1-4772-891F-5E75F0517C5A}">
      <dsp:nvSpPr>
        <dsp:cNvPr id="0" name=""/>
        <dsp:cNvSpPr/>
      </dsp:nvSpPr>
      <dsp:spPr>
        <a:xfrm>
          <a:off x="2007329" y="283463"/>
          <a:ext cx="1573225" cy="1573225"/>
        </a:xfrm>
        <a:prstGeom prst="ellipse">
          <a:avLst/>
        </a:prstGeom>
        <a:blipFill>
          <a:blip xmlns:r="http://schemas.openxmlformats.org/officeDocument/2006/relationships" r:embed="rId2">
            <a:duotone>
              <a:schemeClr val="accent5">
                <a:hueOff val="4328387"/>
                <a:satOff val="-2262"/>
                <a:lumOff val="148"/>
                <a:alphaOff val="0"/>
                <a:shade val="20000"/>
                <a:satMod val="200000"/>
              </a:schemeClr>
              <a:schemeClr val="accent5">
                <a:hueOff val="4328387"/>
                <a:satOff val="-2262"/>
                <a:lumOff val="148"/>
                <a:alphaOff val="0"/>
                <a:tint val="12000"/>
                <a:satMod val="190000"/>
              </a:schemeClr>
            </a:duotone>
            <a:extLst>
              <a:ext uri="{28A0092B-C50C-407E-A947-70E740481C1C}">
                <a14:useLocalDpi xmlns:a14="http://schemas.microsoft.com/office/drawing/2010/main" val="0"/>
              </a:ext>
            </a:extLst>
          </a:blip>
          <a:srcRect/>
          <a:stretch>
            <a:fillRect t="-4000" b="-4000"/>
          </a:stretch>
        </a:blip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FC6972C-5CCC-4DAF-994D-7D09D4836C7A}">
      <dsp:nvSpPr>
        <dsp:cNvPr id="0" name=""/>
        <dsp:cNvSpPr/>
      </dsp:nvSpPr>
      <dsp:spPr>
        <a:xfrm>
          <a:off x="3761174" y="0"/>
          <a:ext cx="1824967" cy="4724399"/>
        </a:xfrm>
        <a:prstGeom prst="roundRect">
          <a:avLst>
            <a:gd name="adj" fmla="val 10000"/>
          </a:avLst>
        </a:prstGeom>
        <a:solidFill>
          <a:schemeClr val="accent5">
            <a:hueOff val="7922463"/>
            <a:satOff val="-40347"/>
            <a:lumOff val="7450"/>
            <a:alphaOff val="0"/>
          </a:scheme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Key Reminders While Reviewing Results</a:t>
          </a:r>
          <a:endParaRPr lang="en-US" sz="2000" kern="1200" dirty="0"/>
        </a:p>
      </dsp:txBody>
      <dsp:txXfrm>
        <a:off x="3761174" y="1889760"/>
        <a:ext cx="1824967" cy="1889760"/>
      </dsp:txXfrm>
    </dsp:sp>
    <dsp:sp modelId="{1A051860-2BC5-4E4F-9C51-CBA01970EDA3}">
      <dsp:nvSpPr>
        <dsp:cNvPr id="0" name=""/>
        <dsp:cNvSpPr/>
      </dsp:nvSpPr>
      <dsp:spPr>
        <a:xfrm>
          <a:off x="3887045" y="283463"/>
          <a:ext cx="1573225" cy="1573225"/>
        </a:xfrm>
        <a:prstGeom prst="ellipse">
          <a:avLst/>
        </a:prstGeom>
        <a:blipFill>
          <a:blip xmlns:r="http://schemas.openxmlformats.org/officeDocument/2006/relationships" r:embed="rId3">
            <a:duotone>
              <a:schemeClr val="accent5">
                <a:hueOff val="8656774"/>
                <a:satOff val="-4524"/>
                <a:lumOff val="297"/>
                <a:alphaOff val="0"/>
                <a:shade val="20000"/>
                <a:satMod val="200000"/>
              </a:schemeClr>
              <a:schemeClr val="accent5">
                <a:hueOff val="8656774"/>
                <a:satOff val="-4524"/>
                <a:lumOff val="297"/>
                <a:alphaOff val="0"/>
                <a:tint val="12000"/>
                <a:satMod val="190000"/>
              </a:schemeClr>
            </a:duotone>
            <a:extLst>
              <a:ext uri="{28A0092B-C50C-407E-A947-70E740481C1C}">
                <a14:useLocalDpi xmlns:a14="http://schemas.microsoft.com/office/drawing/2010/main" val="0"/>
              </a:ext>
            </a:extLst>
          </a:blip>
          <a:srcRect/>
          <a:stretch>
            <a:fillRect t="-7000" b="-7000"/>
          </a:stretch>
        </a:blip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33E711B-D11E-4819-B3F6-3D129E40E754}">
      <dsp:nvSpPr>
        <dsp:cNvPr id="0" name=""/>
        <dsp:cNvSpPr/>
      </dsp:nvSpPr>
      <dsp:spPr>
        <a:xfrm>
          <a:off x="5640891" y="0"/>
          <a:ext cx="1824967" cy="4724399"/>
        </a:xfrm>
        <a:prstGeom prst="roundRect">
          <a:avLst>
            <a:gd name="adj" fmla="val 10000"/>
          </a:avLst>
        </a:prstGeom>
        <a:solidFill>
          <a:schemeClr val="accent5">
            <a:hueOff val="11883694"/>
            <a:satOff val="-60520"/>
            <a:lumOff val="11175"/>
            <a:alphaOff val="0"/>
          </a:scheme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22325">
            <a:lnSpc>
              <a:spcPct val="90000"/>
            </a:lnSpc>
            <a:spcBef>
              <a:spcPct val="0"/>
            </a:spcBef>
            <a:spcAft>
              <a:spcPct val="35000"/>
            </a:spcAft>
          </a:pPr>
          <a:r>
            <a:rPr lang="en-US" sz="1850" kern="1200" dirty="0" smtClean="0"/>
            <a:t>Resources for More Information</a:t>
          </a:r>
          <a:endParaRPr lang="en-US" sz="1850" kern="1200" dirty="0"/>
        </a:p>
      </dsp:txBody>
      <dsp:txXfrm>
        <a:off x="5640891" y="1889760"/>
        <a:ext cx="1824967" cy="1889760"/>
      </dsp:txXfrm>
    </dsp:sp>
    <dsp:sp modelId="{7241F464-2F08-49D4-A4D5-6F7AD697FFDB}">
      <dsp:nvSpPr>
        <dsp:cNvPr id="0" name=""/>
        <dsp:cNvSpPr/>
      </dsp:nvSpPr>
      <dsp:spPr>
        <a:xfrm>
          <a:off x="5766762" y="283463"/>
          <a:ext cx="1573225" cy="1573225"/>
        </a:xfrm>
        <a:prstGeom prst="ellipse">
          <a:avLst/>
        </a:prstGeom>
        <a:blipFill>
          <a:blip xmlns:r="http://schemas.openxmlformats.org/officeDocument/2006/relationships" r:embed="rId4">
            <a:duotone>
              <a:schemeClr val="accent5">
                <a:hueOff val="12985161"/>
                <a:satOff val="-6786"/>
                <a:lumOff val="445"/>
                <a:alphaOff val="0"/>
                <a:shade val="20000"/>
                <a:satMod val="200000"/>
              </a:schemeClr>
              <a:schemeClr val="accent5">
                <a:hueOff val="12985161"/>
                <a:satOff val="-6786"/>
                <a:lumOff val="445"/>
                <a:alphaOff val="0"/>
                <a:tint val="12000"/>
                <a:satMod val="190000"/>
              </a:schemeClr>
            </a:duotone>
            <a:extLst>
              <a:ext uri="{28A0092B-C50C-407E-A947-70E740481C1C}">
                <a14:useLocalDpi xmlns:a14="http://schemas.microsoft.com/office/drawing/2010/main" val="0"/>
              </a:ext>
            </a:extLst>
          </a:blip>
          <a:srcRect/>
          <a:stretch>
            <a:fillRect l="-16000" r="-16000"/>
          </a:stretch>
        </a:blip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BCED709-2531-4D63-A328-FC0FFD0B6B6F}">
      <dsp:nvSpPr>
        <dsp:cNvPr id="0" name=""/>
        <dsp:cNvSpPr/>
      </dsp:nvSpPr>
      <dsp:spPr>
        <a:xfrm>
          <a:off x="298703" y="3779520"/>
          <a:ext cx="6870192" cy="708660"/>
        </a:xfrm>
        <a:prstGeom prst="leftRightArrow">
          <a:avLst/>
        </a:prstGeom>
        <a:solidFill>
          <a:schemeClr val="accent5">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DEE3E-4B04-4450-98DB-186C7E9678D9}">
      <dsp:nvSpPr>
        <dsp:cNvPr id="0" name=""/>
        <dsp:cNvSpPr/>
      </dsp:nvSpPr>
      <dsp:spPr>
        <a:xfrm>
          <a:off x="0" y="899399"/>
          <a:ext cx="2743200" cy="1216800"/>
        </a:xfrm>
        <a:prstGeom prst="roundRect">
          <a:avLst/>
        </a:prstGeom>
        <a:solidFill>
          <a:schemeClr val="accent5">
            <a:hueOff val="0"/>
            <a:satOff val="0"/>
            <a:lumOff val="0"/>
            <a:alphaOff val="0"/>
          </a:scheme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a:lnSpc>
              <a:spcPct val="90000"/>
            </a:lnSpc>
            <a:spcBef>
              <a:spcPct val="0"/>
            </a:spcBef>
            <a:spcAft>
              <a:spcPct val="35000"/>
            </a:spcAft>
          </a:pPr>
          <a:r>
            <a:rPr lang="en-US" sz="2400" b="1" kern="1200" dirty="0" smtClean="0"/>
            <a:t>Computer Adaptive Testing</a:t>
          </a:r>
          <a:endParaRPr lang="en-US" sz="2400" b="1" kern="1200" dirty="0"/>
        </a:p>
      </dsp:txBody>
      <dsp:txXfrm>
        <a:off x="59399" y="958798"/>
        <a:ext cx="2624402" cy="1098002"/>
      </dsp:txXfrm>
    </dsp:sp>
    <dsp:sp modelId="{1200ECA9-CCDD-4488-9C40-6207E1CDD5BB}">
      <dsp:nvSpPr>
        <dsp:cNvPr id="0" name=""/>
        <dsp:cNvSpPr/>
      </dsp:nvSpPr>
      <dsp:spPr>
        <a:xfrm>
          <a:off x="0" y="2303400"/>
          <a:ext cx="2743200" cy="1216800"/>
        </a:xfrm>
        <a:prstGeom prst="roundRect">
          <a:avLst/>
        </a:prstGeom>
        <a:solidFill>
          <a:schemeClr val="accent5">
            <a:hueOff val="11883694"/>
            <a:satOff val="-60520"/>
            <a:lumOff val="11175"/>
            <a:alphaOff val="0"/>
          </a:scheme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a:lnSpc>
              <a:spcPct val="90000"/>
            </a:lnSpc>
            <a:spcBef>
              <a:spcPct val="0"/>
            </a:spcBef>
            <a:spcAft>
              <a:spcPct val="35000"/>
            </a:spcAft>
          </a:pPr>
          <a:r>
            <a:rPr lang="en-US" sz="2400" b="1" kern="1200" dirty="0" smtClean="0"/>
            <a:t>Pattern Scoring</a:t>
          </a:r>
          <a:endParaRPr lang="en-US" sz="2400" b="1" kern="1200" dirty="0"/>
        </a:p>
      </dsp:txBody>
      <dsp:txXfrm>
        <a:off x="59399" y="2362799"/>
        <a:ext cx="2624402"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8F86FF-C004-40DD-A616-8DA895E0585E}" type="datetimeFigureOut">
              <a:rPr lang="en-US" smtClean="0"/>
              <a:pPr/>
              <a:t>10/22/2015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0A4C8F-914A-453A-B878-0D0B46A04040}" type="slidenum">
              <a:rPr lang="en-US" smtClean="0"/>
              <a:pPr/>
              <a:t>‹#›</a:t>
            </a:fld>
            <a:endParaRPr lang="en-US" dirty="0"/>
          </a:p>
        </p:txBody>
      </p:sp>
    </p:spTree>
    <p:extLst>
      <p:ext uri="{BB962C8B-B14F-4D97-AF65-F5344CB8AC3E}">
        <p14:creationId xmlns:p14="http://schemas.microsoft.com/office/powerpoint/2010/main" val="2330812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D3F5E4-DE4E-4945-A45D-F7534AC19730}" type="datetimeFigureOut">
              <a:rPr lang="en-US" smtClean="0"/>
              <a:pPr/>
              <a:t>10/22/2015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203421-BB52-435E-ACB1-487AC836F3FD}" type="slidenum">
              <a:rPr lang="en-US" smtClean="0"/>
              <a:pPr/>
              <a:t>‹#›</a:t>
            </a:fld>
            <a:endParaRPr lang="en-US" dirty="0"/>
          </a:p>
        </p:txBody>
      </p:sp>
    </p:spTree>
    <p:extLst>
      <p:ext uri="{BB962C8B-B14F-4D97-AF65-F5344CB8AC3E}">
        <p14:creationId xmlns:p14="http://schemas.microsoft.com/office/powerpoint/2010/main" val="31912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203421-BB52-435E-ACB1-487AC836F3FD}" type="slidenum">
              <a:rPr lang="en-US" smtClean="0"/>
              <a:pPr/>
              <a:t>1</a:t>
            </a:fld>
            <a:endParaRPr lang="en-US" dirty="0"/>
          </a:p>
        </p:txBody>
      </p:sp>
    </p:spTree>
    <p:extLst>
      <p:ext uri="{BB962C8B-B14F-4D97-AF65-F5344CB8AC3E}">
        <p14:creationId xmlns:p14="http://schemas.microsoft.com/office/powerpoint/2010/main" val="1207783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a:t>
            </a:r>
            <a:r>
              <a:rPr lang="en-US" altLang="en-US" baseline="0" dirty="0" smtClean="0"/>
              <a:t> table shows the scale score ranges for each achievement level by grade for English language arts.</a:t>
            </a:r>
            <a:endParaRPr lang="en-US" altLang="en-US"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283" indent="-290493">
              <a:defRPr>
                <a:solidFill>
                  <a:schemeClr val="tx1"/>
                </a:solidFill>
                <a:latin typeface="Arial" panose="020B0604020202020204" pitchFamily="34" charset="0"/>
              </a:defRPr>
            </a:lvl2pPr>
            <a:lvl3pPr marL="1161974" indent="-232395">
              <a:defRPr>
                <a:solidFill>
                  <a:schemeClr val="tx1"/>
                </a:solidFill>
                <a:latin typeface="Arial" panose="020B0604020202020204" pitchFamily="34" charset="0"/>
              </a:defRPr>
            </a:lvl3pPr>
            <a:lvl4pPr marL="1626763" indent="-232395">
              <a:defRPr>
                <a:solidFill>
                  <a:schemeClr val="tx1"/>
                </a:solidFill>
                <a:latin typeface="Arial" panose="020B0604020202020204" pitchFamily="34" charset="0"/>
              </a:defRPr>
            </a:lvl4pPr>
            <a:lvl5pPr marL="2091553" indent="-232395">
              <a:defRPr>
                <a:solidFill>
                  <a:schemeClr val="tx1"/>
                </a:solidFill>
                <a:latin typeface="Arial" panose="020B0604020202020204" pitchFamily="34" charset="0"/>
              </a:defRPr>
            </a:lvl5pPr>
            <a:lvl6pPr marL="2556342" indent="-232395" eaLnBrk="0" fontAlgn="base" hangingPunct="0">
              <a:spcBef>
                <a:spcPct val="0"/>
              </a:spcBef>
              <a:spcAft>
                <a:spcPct val="0"/>
              </a:spcAft>
              <a:defRPr>
                <a:solidFill>
                  <a:schemeClr val="tx1"/>
                </a:solidFill>
                <a:latin typeface="Arial" panose="020B0604020202020204" pitchFamily="34" charset="0"/>
              </a:defRPr>
            </a:lvl6pPr>
            <a:lvl7pPr marL="3021132" indent="-232395" eaLnBrk="0" fontAlgn="base" hangingPunct="0">
              <a:spcBef>
                <a:spcPct val="0"/>
              </a:spcBef>
              <a:spcAft>
                <a:spcPct val="0"/>
              </a:spcAft>
              <a:defRPr>
                <a:solidFill>
                  <a:schemeClr val="tx1"/>
                </a:solidFill>
                <a:latin typeface="Arial" panose="020B0604020202020204" pitchFamily="34" charset="0"/>
              </a:defRPr>
            </a:lvl7pPr>
            <a:lvl8pPr marL="3485921" indent="-232395" eaLnBrk="0" fontAlgn="base" hangingPunct="0">
              <a:spcBef>
                <a:spcPct val="0"/>
              </a:spcBef>
              <a:spcAft>
                <a:spcPct val="0"/>
              </a:spcAft>
              <a:defRPr>
                <a:solidFill>
                  <a:schemeClr val="tx1"/>
                </a:solidFill>
                <a:latin typeface="Arial" panose="020B0604020202020204" pitchFamily="34" charset="0"/>
              </a:defRPr>
            </a:lvl8pPr>
            <a:lvl9pPr marL="3950711" indent="-232395" eaLnBrk="0" fontAlgn="base" hangingPunct="0">
              <a:spcBef>
                <a:spcPct val="0"/>
              </a:spcBef>
              <a:spcAft>
                <a:spcPct val="0"/>
              </a:spcAft>
              <a:defRPr>
                <a:solidFill>
                  <a:schemeClr val="tx1"/>
                </a:solidFill>
                <a:latin typeface="Arial" panose="020B0604020202020204" pitchFamily="34" charset="0"/>
              </a:defRPr>
            </a:lvl9pPr>
          </a:lstStyle>
          <a:p>
            <a:fld id="{C3EEA3B9-B923-4D73-AD48-610AC0EC1432}" type="slidenum">
              <a:rPr lang="en-US" altLang="en-US" smtClean="0">
                <a:latin typeface="Calibri" panose="020F0502020204030204" pitchFamily="34" charset="0"/>
              </a:rPr>
              <a:pPr/>
              <a:t>12</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2113883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9579">
              <a:defRPr/>
            </a:pPr>
            <a:r>
              <a:rPr lang="en-US" altLang="en-US" dirty="0" smtClean="0"/>
              <a:t>This</a:t>
            </a:r>
            <a:r>
              <a:rPr lang="en-US" altLang="en-US" baseline="0" dirty="0" smtClean="0"/>
              <a:t> table shows the scale score ranges for each achievement level by grade for Mathematics.</a:t>
            </a:r>
            <a:endParaRPr lang="en-US" altLang="en-US" dirty="0" smtClean="0"/>
          </a:p>
          <a:p>
            <a:endParaRPr lang="en-US" altLang="en-US" dirty="0"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283" indent="-290493">
              <a:defRPr>
                <a:solidFill>
                  <a:schemeClr val="tx1"/>
                </a:solidFill>
                <a:latin typeface="Arial" panose="020B0604020202020204" pitchFamily="34" charset="0"/>
              </a:defRPr>
            </a:lvl2pPr>
            <a:lvl3pPr marL="1161974" indent="-232395">
              <a:defRPr>
                <a:solidFill>
                  <a:schemeClr val="tx1"/>
                </a:solidFill>
                <a:latin typeface="Arial" panose="020B0604020202020204" pitchFamily="34" charset="0"/>
              </a:defRPr>
            </a:lvl3pPr>
            <a:lvl4pPr marL="1626763" indent="-232395">
              <a:defRPr>
                <a:solidFill>
                  <a:schemeClr val="tx1"/>
                </a:solidFill>
                <a:latin typeface="Arial" panose="020B0604020202020204" pitchFamily="34" charset="0"/>
              </a:defRPr>
            </a:lvl4pPr>
            <a:lvl5pPr marL="2091553" indent="-232395">
              <a:defRPr>
                <a:solidFill>
                  <a:schemeClr val="tx1"/>
                </a:solidFill>
                <a:latin typeface="Arial" panose="020B0604020202020204" pitchFamily="34" charset="0"/>
              </a:defRPr>
            </a:lvl5pPr>
            <a:lvl6pPr marL="2556342" indent="-232395" eaLnBrk="0" fontAlgn="base" hangingPunct="0">
              <a:spcBef>
                <a:spcPct val="0"/>
              </a:spcBef>
              <a:spcAft>
                <a:spcPct val="0"/>
              </a:spcAft>
              <a:defRPr>
                <a:solidFill>
                  <a:schemeClr val="tx1"/>
                </a:solidFill>
                <a:latin typeface="Arial" panose="020B0604020202020204" pitchFamily="34" charset="0"/>
              </a:defRPr>
            </a:lvl6pPr>
            <a:lvl7pPr marL="3021132" indent="-232395" eaLnBrk="0" fontAlgn="base" hangingPunct="0">
              <a:spcBef>
                <a:spcPct val="0"/>
              </a:spcBef>
              <a:spcAft>
                <a:spcPct val="0"/>
              </a:spcAft>
              <a:defRPr>
                <a:solidFill>
                  <a:schemeClr val="tx1"/>
                </a:solidFill>
                <a:latin typeface="Arial" panose="020B0604020202020204" pitchFamily="34" charset="0"/>
              </a:defRPr>
            </a:lvl7pPr>
            <a:lvl8pPr marL="3485921" indent="-232395" eaLnBrk="0" fontAlgn="base" hangingPunct="0">
              <a:spcBef>
                <a:spcPct val="0"/>
              </a:spcBef>
              <a:spcAft>
                <a:spcPct val="0"/>
              </a:spcAft>
              <a:defRPr>
                <a:solidFill>
                  <a:schemeClr val="tx1"/>
                </a:solidFill>
                <a:latin typeface="Arial" panose="020B0604020202020204" pitchFamily="34" charset="0"/>
              </a:defRPr>
            </a:lvl8pPr>
            <a:lvl9pPr marL="3950711" indent="-232395" eaLnBrk="0" fontAlgn="base" hangingPunct="0">
              <a:spcBef>
                <a:spcPct val="0"/>
              </a:spcBef>
              <a:spcAft>
                <a:spcPct val="0"/>
              </a:spcAft>
              <a:defRPr>
                <a:solidFill>
                  <a:schemeClr val="tx1"/>
                </a:solidFill>
                <a:latin typeface="Arial" panose="020B0604020202020204" pitchFamily="34" charset="0"/>
              </a:defRPr>
            </a:lvl9pPr>
          </a:lstStyle>
          <a:p>
            <a:fld id="{7B0B8FB0-E1E1-462A-BF83-0194EF192E8B}" type="slidenum">
              <a:rPr lang="en-US" altLang="en-US" smtClean="0">
                <a:latin typeface="Calibri" panose="020F0502020204030204" pitchFamily="34" charset="0"/>
              </a:rPr>
              <a:pPr/>
              <a:t>13</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2432419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Footer Placeholder 3"/>
          <p:cNvSpPr>
            <a:spLocks noGrp="1"/>
          </p:cNvSpPr>
          <p:nvPr>
            <p:ph type="ftr" sz="quarter" idx="4"/>
          </p:nvPr>
        </p:nvSpPr>
        <p:spPr/>
        <p:txBody>
          <a:bodyPr rtlCol="0"/>
          <a:lstStyle/>
          <a:p>
            <a:pPr fontAlgn="auto">
              <a:spcBef>
                <a:spcPts val="0"/>
              </a:spcBef>
              <a:spcAft>
                <a:spcPts val="0"/>
              </a:spcAft>
              <a:defRPr/>
            </a:pPr>
            <a:r>
              <a:rPr lang="en-US" dirty="0">
                <a:latin typeface="+mn-lt"/>
              </a:rPr>
              <a:t>Copyright © 2009 Educational Testing Service.</a:t>
            </a:r>
          </a:p>
        </p:txBody>
      </p:sp>
      <p:sp>
        <p:nvSpPr>
          <p:cNvPr id="9114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020981-F9C0-47D9-AC5A-EA3F9B4D69EA}" type="slidenum">
              <a:rPr lang="en-US" altLang="en-US" smtClean="0">
                <a:latin typeface="Calibri" panose="020F0502020204030204" pitchFamily="34" charset="0"/>
              </a:rPr>
              <a:pPr/>
              <a:t>14</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2283506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EEE74FF-AB8E-494C-A9D0-0962B1C8A02A}" type="slidenum">
              <a:rPr lang="en-US" altLang="en-US" smtClean="0">
                <a:latin typeface="Calibri" panose="020F0502020204030204" pitchFamily="34" charset="0"/>
              </a:rPr>
              <a:pPr fontAlgn="base">
                <a:spcBef>
                  <a:spcPct val="0"/>
                </a:spcBef>
                <a:spcAft>
                  <a:spcPct val="0"/>
                </a:spcAft>
              </a:pPr>
              <a:t>15</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4907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8A1EF1-5FB2-4D69-B132-78F245CF34BB}" type="slidenum">
              <a:rPr lang="en-US" altLang="en-US" smtClean="0">
                <a:latin typeface="Calibri" panose="020F0502020204030204" pitchFamily="34" charset="0"/>
              </a:rPr>
              <a:pPr/>
              <a:t>16</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2442581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2339279-239D-45CA-B398-34A5D5823618}" type="slidenum">
              <a:rPr lang="en-US" altLang="en-US" sz="1200">
                <a:solidFill>
                  <a:srgbClr val="000000"/>
                </a:solidFill>
                <a:latin typeface="Calibri" panose="020F0502020204030204" pitchFamily="34" charset="0"/>
              </a:rPr>
              <a:pPr/>
              <a:t>18</a:t>
            </a:fld>
            <a:endParaRPr lang="en-US" altLang="en-US" sz="1200" dirty="0">
              <a:solidFill>
                <a:srgbClr val="000000"/>
              </a:solidFill>
              <a:latin typeface="Calibri" panose="020F0502020204030204" pitchFamily="34" charset="0"/>
            </a:endParaRPr>
          </a:p>
        </p:txBody>
      </p:sp>
      <p:sp>
        <p:nvSpPr>
          <p:cNvPr id="2" name="Notes Placeholder 1"/>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823500"/>
                </a:solidFill>
              </a:rPr>
              <a:t>First</a:t>
            </a:r>
            <a:r>
              <a:rPr lang="en-US" altLang="en-US" sz="1200" baseline="0" dirty="0" smtClean="0">
                <a:solidFill>
                  <a:srgbClr val="823500"/>
                </a:solidFill>
              </a:rPr>
              <a:t>, the goal of Common Core State Standards and the Smarter Balanced assessment system is that all students graduate from our schools ready for college and career.  </a:t>
            </a:r>
            <a:r>
              <a:rPr lang="en-US" altLang="en-US" sz="1200" dirty="0" smtClean="0">
                <a:solidFill>
                  <a:srgbClr val="823500"/>
                </a:solidFill>
              </a:rPr>
              <a:t>This represents a comprehensive approach for measuring students’</a:t>
            </a:r>
            <a:r>
              <a:rPr lang="en-US" altLang="en-US" sz="1200" b="0" baseline="0" dirty="0" smtClean="0">
                <a:solidFill>
                  <a:srgbClr val="823500"/>
                </a:solidFill>
                <a:effectLst>
                  <a:outerShdw blurRad="38100" dist="38100" dir="2700000" algn="tl">
                    <a:srgbClr val="000000">
                      <a:alpha val="43137"/>
                    </a:srgbClr>
                  </a:outerShdw>
                </a:effectLst>
              </a:rPr>
              <a:t> </a:t>
            </a:r>
            <a:r>
              <a:rPr lang="en-US" altLang="en-US" sz="1200" b="0" dirty="0" smtClean="0">
                <a:solidFill>
                  <a:srgbClr val="823500"/>
                </a:solidFill>
                <a:effectLst>
                  <a:outerShdw blurRad="38100" dist="38100" dir="2700000" algn="tl">
                    <a:srgbClr val="000000">
                      <a:alpha val="43137"/>
                    </a:srgbClr>
                  </a:outerShdw>
                </a:effectLst>
              </a:rPr>
              <a:t>performance </a:t>
            </a:r>
            <a:r>
              <a:rPr lang="en-US" altLang="en-US" sz="1200" b="0" dirty="0" smtClean="0">
                <a:solidFill>
                  <a:srgbClr val="823500"/>
                </a:solidFill>
              </a:rPr>
              <a:t>in</a:t>
            </a:r>
            <a:r>
              <a:rPr lang="en-US" altLang="en-US" sz="1200" b="0" dirty="0" smtClean="0">
                <a:solidFill>
                  <a:srgbClr val="823500"/>
                </a:solidFill>
                <a:effectLst>
                  <a:outerShdw blurRad="38100" dist="38100" dir="2700000" algn="tl">
                    <a:srgbClr val="000000">
                      <a:alpha val="43137"/>
                    </a:srgbClr>
                  </a:outerShdw>
                </a:effectLst>
              </a:rPr>
              <a:t> demonstrating critical thinking skills,</a:t>
            </a:r>
            <a:r>
              <a:rPr lang="en-US" altLang="en-US" sz="1200" b="0" baseline="0" dirty="0" smtClean="0">
                <a:solidFill>
                  <a:srgbClr val="823500"/>
                </a:solidFill>
                <a:effectLst>
                  <a:outerShdw blurRad="38100" dist="38100" dir="2700000" algn="tl">
                    <a:srgbClr val="000000">
                      <a:alpha val="43137"/>
                    </a:srgbClr>
                  </a:outerShdw>
                </a:effectLst>
              </a:rPr>
              <a:t> essential to success </a:t>
            </a:r>
            <a:r>
              <a:rPr lang="en-US" altLang="en-US" sz="1200" b="0" dirty="0" smtClean="0">
                <a:solidFill>
                  <a:srgbClr val="823500"/>
                </a:solidFill>
                <a:effectLst>
                  <a:outerShdw blurRad="38100" dist="38100" dir="2700000" algn="tl">
                    <a:srgbClr val="000000">
                      <a:alpha val="43137"/>
                    </a:srgbClr>
                  </a:outerShdw>
                </a:effectLst>
              </a:rPr>
              <a:t>in post-secondary education and the workforce.  </a:t>
            </a:r>
          </a:p>
          <a:p>
            <a:endParaRPr lang="en-US" dirty="0"/>
          </a:p>
        </p:txBody>
      </p:sp>
    </p:spTree>
    <p:extLst>
      <p:ext uri="{BB962C8B-B14F-4D97-AF65-F5344CB8AC3E}">
        <p14:creationId xmlns:p14="http://schemas.microsoft.com/office/powerpoint/2010/main" val="3468703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next reminder while you review the results, is that this is a new test</a:t>
            </a:r>
            <a:r>
              <a:rPr lang="en-US" altLang="en-US" baseline="0" dirty="0" smtClean="0"/>
              <a:t> and a new baseline.  This year will establish a baseline for progress we expect students to make over time toward college and career readiness.  Many students will need to make significant progress to reach the at or above standard level.  We all know that real progress takes time and effort and doesn’t happen over night.  The Smarter Balanced results will provide us an opportunity, a starting point to focus on the needs of students and teachers.</a:t>
            </a:r>
          </a:p>
        </p:txBody>
      </p:sp>
      <p:sp>
        <p:nvSpPr>
          <p:cNvPr id="246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058339-001D-4CD3-907D-62C97B56F570}" type="slidenum">
              <a:rPr lang="en-US" altLang="en-US" smtClean="0">
                <a:solidFill>
                  <a:srgbClr val="000000"/>
                </a:solidFill>
                <a:latin typeface="Calibri" panose="020F0502020204030204" pitchFamily="34" charset="0"/>
                <a:ea typeface="MS PGothic" panose="020B0600070205080204" pitchFamily="34" charset="-128"/>
              </a:rPr>
              <a:pPr/>
              <a:t>19</a:t>
            </a:fld>
            <a:endParaRPr lang="en-US" altLang="en-US" dirty="0" smtClean="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988001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Out with the old and in with the new. </a:t>
            </a:r>
          </a:p>
          <a:p>
            <a:pPr eaLnBrk="1" hangingPunct="1">
              <a:spcBef>
                <a:spcPct val="0"/>
              </a:spcBef>
            </a:pPr>
            <a:endParaRPr lang="en-US" altLang="en-US" dirty="0" smtClean="0"/>
          </a:p>
          <a:p>
            <a:pPr eaLnBrk="1" hangingPunct="1">
              <a:spcBef>
                <a:spcPct val="0"/>
              </a:spcBef>
            </a:pPr>
            <a:r>
              <a:rPr lang="en-US" altLang="en-US" dirty="0" smtClean="0"/>
              <a:t>We</a:t>
            </a:r>
            <a:r>
              <a:rPr lang="en-US" altLang="en-US" baseline="0" dirty="0" smtClean="0"/>
              <a:t> have new challenging standards to ensure our students gain the skills necessary for college and the workforce of tomorrow.  </a:t>
            </a:r>
          </a:p>
          <a:p>
            <a:pPr eaLnBrk="1" hangingPunct="1">
              <a:spcBef>
                <a:spcPct val="0"/>
              </a:spcBef>
            </a:pPr>
            <a:endParaRPr lang="en-US" altLang="en-US" baseline="0" dirty="0" smtClean="0"/>
          </a:p>
          <a:p>
            <a:pPr eaLnBrk="1" hangingPunct="1">
              <a:spcBef>
                <a:spcPct val="0"/>
              </a:spcBef>
            </a:pPr>
            <a:r>
              <a:rPr lang="en-US" altLang="en-US" baseline="0" dirty="0" smtClean="0"/>
              <a:t>New methods of teaching are required to engage students in activities that require critical thinking and problem solving.</a:t>
            </a:r>
          </a:p>
          <a:p>
            <a:pPr eaLnBrk="1" hangingPunct="1">
              <a:spcBef>
                <a:spcPct val="0"/>
              </a:spcBef>
            </a:pPr>
            <a:endParaRPr lang="en-US" altLang="en-US" baseline="0" dirty="0" smtClean="0"/>
          </a:p>
          <a:p>
            <a:pPr eaLnBrk="1" hangingPunct="1">
              <a:spcBef>
                <a:spcPct val="0"/>
              </a:spcBef>
            </a:pPr>
            <a:r>
              <a:rPr lang="en-US" altLang="en-US" baseline="0" dirty="0" smtClean="0"/>
              <a:t>The old assessments have been replaced with Smarter Balanced.  These new tests measure student progress and provide information for targeting improvement.</a:t>
            </a:r>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57CBF6C-F49A-4737-BC27-1CE2E291A8C6}" type="slidenum">
              <a:rPr lang="en-US" altLang="en-US" smtClean="0">
                <a:latin typeface="Calibri" panose="020F0502020204030204" pitchFamily="34" charset="0"/>
              </a:rPr>
              <a:pPr fontAlgn="base">
                <a:spcBef>
                  <a:spcPct val="0"/>
                </a:spcBef>
                <a:spcAft>
                  <a:spcPct val="0"/>
                </a:spcAft>
              </a:pPr>
              <a:t>20</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927607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When reviewing the Smarter Balanced assessment</a:t>
            </a:r>
            <a:r>
              <a:rPr lang="en-US" altLang="en-US" baseline="0" dirty="0" smtClean="0"/>
              <a:t> results, y</a:t>
            </a:r>
            <a:r>
              <a:rPr lang="en-US" altLang="en-US" dirty="0" smtClean="0"/>
              <a:t>ou</a:t>
            </a:r>
            <a:r>
              <a:rPr lang="en-US" altLang="en-US" baseline="0" dirty="0" smtClean="0"/>
              <a:t> might hear people say that you can’t compare apples to oranges.  </a:t>
            </a:r>
          </a:p>
          <a:p>
            <a:endParaRPr lang="en-US" altLang="en-US" baseline="0" dirty="0" smtClean="0"/>
          </a:p>
          <a:p>
            <a:r>
              <a:rPr lang="en-US" altLang="en-US" baseline="0" dirty="0" smtClean="0"/>
              <a:t>We would like to revise the message and say you can’t compare apples to sailboats.  Like apples and sailboats, the new tests are too different to compare the old scores and new.</a:t>
            </a:r>
            <a:endParaRPr lang="en-US" altLang="en-US" dirty="0" smtClean="0"/>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D745B44-9002-488E-B72C-9336E86DF77C}" type="slidenum">
              <a:rPr lang="en-US" altLang="en-US" sz="1200">
                <a:latin typeface="Calibri" panose="020F0502020204030204" pitchFamily="34" charset="0"/>
              </a:rPr>
              <a:pPr/>
              <a:t>21</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3724285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Smarter Balanced assessments</a:t>
            </a:r>
            <a:r>
              <a:rPr lang="en-US" altLang="en-US" baseline="0" dirty="0" smtClean="0"/>
              <a:t> are aligned to the new standards; the bar has been raised with high expectations.</a:t>
            </a:r>
          </a:p>
          <a:p>
            <a:r>
              <a:rPr lang="en-US" altLang="en-US" baseline="0" dirty="0" smtClean="0"/>
              <a:t>The new tests contain selected response, constructed response, technology enhanced, and performance tasks while the old assessments were primarily multiple choice.</a:t>
            </a:r>
          </a:p>
          <a:p>
            <a:r>
              <a:rPr lang="en-US" altLang="en-US" baseline="0" dirty="0" smtClean="0"/>
              <a:t>The Smarter Balanced assessment is adaptive and customized for the individual student while the old tests were fixed form where everyone took the same test.</a:t>
            </a:r>
          </a:p>
          <a:p>
            <a:r>
              <a:rPr lang="en-US" altLang="en-US" baseline="0" dirty="0" smtClean="0"/>
              <a:t>Smarter Balanced is taken on the computer while the old STAR tests were paper/pencil.  </a:t>
            </a:r>
          </a:p>
          <a:p>
            <a:r>
              <a:rPr lang="en-US" altLang="en-US" baseline="0" dirty="0" smtClean="0"/>
              <a:t>Finally, because of the various item types, Smarter Balanced assessments are able to assess the different levels of cognitive rigor.  They assess Depth of Knowledge levels one, two, three and four with most items assessing levels two and three.  The old STAR tests primarily assessed Depth of Knowledge one and two.  </a:t>
            </a:r>
          </a:p>
          <a:p>
            <a:endParaRPr lang="en-US" altLang="en-US" dirty="0" smtClean="0"/>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D745B44-9002-488E-B72C-9336E86DF77C}" type="slidenum">
              <a:rPr lang="en-US" altLang="en-US" sz="1200">
                <a:latin typeface="Calibri" panose="020F0502020204030204" pitchFamily="34" charset="0"/>
              </a:rPr>
              <a:pPr/>
              <a:t>22</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187474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9F81D5-1F30-4F5C-9650-15B2FED4A279}" type="slidenum">
              <a:rPr lang="en-US" altLang="en-US" smtClean="0">
                <a:latin typeface="Calibri" panose="020F0502020204030204" pitchFamily="34" charset="0"/>
              </a:rPr>
              <a:pPr/>
              <a:t>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32073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Depth</a:t>
            </a:r>
            <a:r>
              <a:rPr lang="en-US" altLang="en-US" baseline="0" dirty="0" smtClean="0"/>
              <a:t> of Knowledge, or DOK level 1 requires students to memorize and recall facts and information.  </a:t>
            </a:r>
          </a:p>
          <a:p>
            <a:r>
              <a:rPr lang="en-US" altLang="en-US" baseline="0" dirty="0" smtClean="0"/>
              <a:t>DOK level 2 requires conceptual knowledge or the ability to put facts in context.</a:t>
            </a:r>
          </a:p>
          <a:p>
            <a:r>
              <a:rPr lang="en-US" altLang="en-US" baseline="0" dirty="0" smtClean="0"/>
              <a:t>DOK level 3 requires strategic thinking through the use of reasoning and decision making.</a:t>
            </a:r>
          </a:p>
          <a:p>
            <a:r>
              <a:rPr lang="en-US" altLang="en-US" baseline="0" dirty="0" smtClean="0"/>
              <a:t>DOK level 4 requires extended thinking to synthesize information or apply to real-world applications.</a:t>
            </a:r>
          </a:p>
          <a:p>
            <a:endParaRPr lang="en-US" altLang="en-US" dirty="0" smtClean="0"/>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D745B44-9002-488E-B72C-9336E86DF77C}" type="slidenum">
              <a:rPr lang="en-US" altLang="en-US" sz="1200">
                <a:latin typeface="Calibri" panose="020F0502020204030204" pitchFamily="34" charset="0"/>
              </a:rPr>
              <a:pPr/>
              <a:t>23</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3443910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final and most</a:t>
            </a:r>
            <a:r>
              <a:rPr lang="en-US" altLang="en-US" baseline="0" dirty="0" smtClean="0"/>
              <a:t> important </a:t>
            </a:r>
            <a:r>
              <a:rPr lang="en-US" altLang="en-US" dirty="0" smtClean="0"/>
              <a:t>key point to remember</a:t>
            </a:r>
            <a:r>
              <a:rPr lang="en-US" altLang="en-US" baseline="0" dirty="0" smtClean="0"/>
              <a:t> while reviewing the Smarter Balanced results is that this is only one snapshot of progress.  </a:t>
            </a:r>
            <a:endParaRPr lang="en-US" altLang="en-US" dirty="0" smtClean="0"/>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D745B44-9002-488E-B72C-9336E86DF77C}" type="slidenum">
              <a:rPr lang="en-US" altLang="en-US" sz="1200">
                <a:latin typeface="Calibri" panose="020F0502020204030204" pitchFamily="34" charset="0"/>
              </a:rPr>
              <a:pPr/>
              <a:t>24</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297477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order to have a complete</a:t>
            </a:r>
            <a:r>
              <a:rPr lang="en-US" altLang="en-US" baseline="0" dirty="0" smtClean="0"/>
              <a:t> picture of student progress, we must look at multiple measures.  It’s important to look at formative assessments, interim assessments, writing tasks, classroom projects, and other measures that are done throughout the year.   </a:t>
            </a:r>
            <a:endParaRPr lang="en-US" altLang="en-US" dirty="0" smtClean="0"/>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D745B44-9002-488E-B72C-9336E86DF77C}" type="slidenum">
              <a:rPr lang="en-US" altLang="en-US" sz="1200">
                <a:latin typeface="Calibri" panose="020F0502020204030204" pitchFamily="34" charset="0"/>
              </a:rPr>
              <a:pPr/>
              <a:t>25</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805093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03421-BB52-435E-ACB1-487AC836F3FD}" type="slidenum">
              <a:rPr lang="en-US" smtClean="0"/>
              <a:pPr/>
              <a:t>26</a:t>
            </a:fld>
            <a:endParaRPr lang="en-US" dirty="0"/>
          </a:p>
        </p:txBody>
      </p:sp>
    </p:spTree>
    <p:extLst>
      <p:ext uri="{BB962C8B-B14F-4D97-AF65-F5344CB8AC3E}">
        <p14:creationId xmlns:p14="http://schemas.microsoft.com/office/powerpoint/2010/main" val="2287272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03421-BB52-435E-ACB1-487AC836F3FD}" type="slidenum">
              <a:rPr lang="en-US" smtClean="0"/>
              <a:pPr/>
              <a:t>28</a:t>
            </a:fld>
            <a:endParaRPr lang="en-US" dirty="0"/>
          </a:p>
        </p:txBody>
      </p:sp>
    </p:spTree>
    <p:extLst>
      <p:ext uri="{BB962C8B-B14F-4D97-AF65-F5344CB8AC3E}">
        <p14:creationId xmlns:p14="http://schemas.microsoft.com/office/powerpoint/2010/main" val="115965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03421-BB52-435E-ACB1-487AC836F3FD}" type="slidenum">
              <a:rPr lang="en-US" smtClean="0"/>
              <a:pPr/>
              <a:t>29</a:t>
            </a:fld>
            <a:endParaRPr lang="en-US" dirty="0"/>
          </a:p>
        </p:txBody>
      </p:sp>
    </p:spTree>
    <p:extLst>
      <p:ext uri="{BB962C8B-B14F-4D97-AF65-F5344CB8AC3E}">
        <p14:creationId xmlns:p14="http://schemas.microsoft.com/office/powerpoint/2010/main" val="1291240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03421-BB52-435E-ACB1-487AC836F3FD}" type="slidenum">
              <a:rPr lang="en-US" smtClean="0"/>
              <a:pPr/>
              <a:t>30</a:t>
            </a:fld>
            <a:endParaRPr lang="en-US" dirty="0"/>
          </a:p>
        </p:txBody>
      </p:sp>
    </p:spTree>
    <p:extLst>
      <p:ext uri="{BB962C8B-B14F-4D97-AF65-F5344CB8AC3E}">
        <p14:creationId xmlns:p14="http://schemas.microsoft.com/office/powerpoint/2010/main" val="3492959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03421-BB52-435E-ACB1-487AC836F3FD}" type="slidenum">
              <a:rPr lang="en-US" smtClean="0"/>
              <a:pPr/>
              <a:t>31</a:t>
            </a:fld>
            <a:endParaRPr lang="en-US" dirty="0"/>
          </a:p>
        </p:txBody>
      </p:sp>
    </p:spTree>
    <p:extLst>
      <p:ext uri="{BB962C8B-B14F-4D97-AF65-F5344CB8AC3E}">
        <p14:creationId xmlns:p14="http://schemas.microsoft.com/office/powerpoint/2010/main" val="4124724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few final thoughts</a:t>
            </a:r>
            <a:r>
              <a:rPr lang="en-US" baseline="0" dirty="0" smtClean="0"/>
              <a:t> as you look at the Smarter Balanced assessment results.</a:t>
            </a:r>
          </a:p>
          <a:p>
            <a:r>
              <a:rPr lang="en-US" baseline="0" dirty="0" smtClean="0"/>
              <a:t>Remember, this is a beginning, a starting point.  This year’s score is a baseline.</a:t>
            </a:r>
          </a:p>
          <a:p>
            <a:r>
              <a:rPr lang="en-US" baseline="0" dirty="0" smtClean="0"/>
              <a:t>We are in transition.  Results may show fewer students have the skills right now, but we are on the right path.</a:t>
            </a:r>
          </a:p>
          <a:p>
            <a:r>
              <a:rPr lang="en-US" baseline="0" dirty="0" smtClean="0"/>
              <a:t>Finally, it’s the information we need to help prepare our students for success in college and careers.</a:t>
            </a:r>
            <a:endParaRPr lang="en-US" dirty="0"/>
          </a:p>
        </p:txBody>
      </p:sp>
      <p:sp>
        <p:nvSpPr>
          <p:cNvPr id="4" name="Slide Number Placeholder 3"/>
          <p:cNvSpPr>
            <a:spLocks noGrp="1"/>
          </p:cNvSpPr>
          <p:nvPr>
            <p:ph type="sldNum" sz="quarter" idx="10"/>
          </p:nvPr>
        </p:nvSpPr>
        <p:spPr/>
        <p:txBody>
          <a:bodyPr/>
          <a:lstStyle/>
          <a:p>
            <a:fld id="{3D203421-BB52-435E-ACB1-487AC836F3FD}" type="slidenum">
              <a:rPr lang="en-US" smtClean="0"/>
              <a:pPr/>
              <a:t>32</a:t>
            </a:fld>
            <a:endParaRPr lang="en-US" dirty="0"/>
          </a:p>
        </p:txBody>
      </p:sp>
    </p:spTree>
    <p:extLst>
      <p:ext uri="{BB962C8B-B14F-4D97-AF65-F5344CB8AC3E}">
        <p14:creationId xmlns:p14="http://schemas.microsoft.com/office/powerpoint/2010/main" val="1682846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0C7C371-ABFE-45FB-8929-6A565CD3C6C9}" type="slidenum">
              <a:rPr lang="en-US" altLang="en-US" smtClean="0">
                <a:latin typeface="Calibri" panose="020F0502020204030204" pitchFamily="34" charset="0"/>
              </a:rPr>
              <a:pPr/>
              <a:t>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15813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0C7C371-ABFE-45FB-8929-6A565CD3C6C9}" type="slidenum">
              <a:rPr lang="en-US" altLang="en-US" smtClean="0">
                <a:latin typeface="Calibri" panose="020F0502020204030204" pitchFamily="34" charset="0"/>
              </a:rPr>
              <a:pPr/>
              <a:t>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592802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0065FA-01D9-4F15-A452-A7C0D634A6E0}" type="slidenum">
              <a:rPr lang="en-US" altLang="en-US" smtClean="0">
                <a:latin typeface="Calibri" panose="020F0502020204030204" pitchFamily="34" charset="0"/>
              </a:rPr>
              <a:pPr/>
              <a:t>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266805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A0A462-A019-4D63-92C9-0587ABFD5CEA}" type="slidenum">
              <a:rPr lang="en-US" altLang="en-US" smtClean="0">
                <a:latin typeface="Calibri" panose="020F0502020204030204" pitchFamily="34" charset="0"/>
              </a:rPr>
              <a:pPr/>
              <a:t>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102609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03421-BB52-435E-ACB1-487AC836F3FD}" type="slidenum">
              <a:rPr lang="en-US" smtClean="0"/>
              <a:pPr/>
              <a:t>8</a:t>
            </a:fld>
            <a:endParaRPr lang="en-US" dirty="0"/>
          </a:p>
        </p:txBody>
      </p:sp>
    </p:spTree>
    <p:extLst>
      <p:ext uri="{BB962C8B-B14F-4D97-AF65-F5344CB8AC3E}">
        <p14:creationId xmlns:p14="http://schemas.microsoft.com/office/powerpoint/2010/main" val="3513850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C01683-5DCE-4A71-90EE-C8E06AC5A29C}" type="slidenum">
              <a:rPr lang="en-US" altLang="en-US" smtClean="0">
                <a:latin typeface="Calibri" panose="020F0502020204030204" pitchFamily="34" charset="0"/>
              </a:rPr>
              <a:pPr/>
              <a:t>10</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3521443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dirty="0" smtClean="0"/>
              <a:t>Students will receive one of four score levels.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Students scoring in the two top levels are on a path to be college and career ready at high school graduation.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Students scoring below the “Met the Standard” level will need further development to get on path.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Elementary &amp; Jr.  High:  We are in a transition year –  More students are likely to need further development to meet the new standards .  But its ok, as students spend additional time in class rooms employing the new curriculum and teaching, results will improve.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High School: We are in a transition periods –  Results may show more students are likely to need further development to meet the new standards.    But it’s ok – students still have another year to continue to progress.   They are now on a focused path to gaining these skills.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Public colleges and universities in several states have decided to use the results of the Grade 11 ___________exams to help determine whether admitted students are ready to proceed directly to entry-level, credit-bearing courses and can skip the placement tests that are typically administered.   In all of these cases colleges will continue to use their </a:t>
            </a:r>
            <a:r>
              <a:rPr lang="en-US" u="sng" dirty="0" smtClean="0"/>
              <a:t>existing admissions criteria</a:t>
            </a:r>
            <a:r>
              <a:rPr lang="en-US" dirty="0" smtClean="0"/>
              <a: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&lt;insert state specific policy&gt;</a:t>
            </a:r>
            <a:endParaRPr 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4C3C65C-0A05-4DBC-AFE2-78F95AAB5D3D}" type="slidenum">
              <a:rPr lang="en-US" altLang="en-US" smtClean="0">
                <a:latin typeface="Calibri" panose="020F0502020204030204" pitchFamily="34" charset="0"/>
              </a:rPr>
              <a:pPr fontAlgn="base">
                <a:spcBef>
                  <a:spcPct val="0"/>
                </a:spcBef>
                <a:spcAft>
                  <a:spcPct val="0"/>
                </a:spcAft>
              </a:pPr>
              <a:t>11</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1534496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atin typeface="Calibri" pitchFamily="34" charset="0"/>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
        <p:nvSpPr>
          <p:cNvPr id="7" name="Date Placeholder 6"/>
          <p:cNvSpPr>
            <a:spLocks noGrp="1"/>
          </p:cNvSpPr>
          <p:nvPr>
            <p:ph type="dt" sz="half" idx="10"/>
          </p:nvPr>
        </p:nvSpPr>
        <p:spPr>
          <a:xfrm>
            <a:off x="3581400" y="6305550"/>
            <a:ext cx="2133600" cy="476250"/>
          </a:xfrm>
          <a:prstGeom prst="rect">
            <a:avLst/>
          </a:prstGeom>
        </p:spPr>
        <p:txBody>
          <a:bodyPr/>
          <a:lstStyle>
            <a:extLst/>
          </a:lstStyle>
          <a:p>
            <a:fld id="{29728326-E6DB-4AD2-8A10-89CCD39A6955}" type="datetime1">
              <a:rPr lang="en-US" smtClean="0"/>
              <a:t>10/22/2015</a:t>
            </a:fld>
            <a:endParaRPr lang="en-US" dirty="0"/>
          </a:p>
        </p:txBody>
      </p:sp>
      <p:sp>
        <p:nvSpPr>
          <p:cNvPr id="20" name="Footer Placeholder 19"/>
          <p:cNvSpPr>
            <a:spLocks noGrp="1"/>
          </p:cNvSpPr>
          <p:nvPr>
            <p:ph type="ftr" sz="quarter" idx="11"/>
          </p:nvPr>
        </p:nvSpPr>
        <p:spPr/>
        <p:txBody>
          <a:bodyPr/>
          <a:lstStyle>
            <a:extLst/>
          </a:lstStyle>
          <a:p>
            <a:r>
              <a:rPr lang="en-US" dirty="0" smtClean="0"/>
              <a:t>Assessment Services</a:t>
            </a:r>
            <a:endParaRPr lang="en-US" dirty="0"/>
          </a:p>
        </p:txBody>
      </p:sp>
      <p:sp>
        <p:nvSpPr>
          <p:cNvPr id="10" name="Slide Number Placeholder 9"/>
          <p:cNvSpPr>
            <a:spLocks noGrp="1"/>
          </p:cNvSpPr>
          <p:nvPr>
            <p:ph type="sldNum" sz="quarter" idx="12"/>
          </p:nvPr>
        </p:nvSpPr>
        <p:spPr/>
        <p:txBody>
          <a:bodyPr/>
          <a:lstStyle>
            <a:extLst/>
          </a:lstStyle>
          <a:p>
            <a:fld id="{E7918F22-7EAD-48B3-BC13-6B176E22858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581400" y="6305550"/>
            <a:ext cx="2133600" cy="476250"/>
          </a:xfrm>
          <a:prstGeom prst="rect">
            <a:avLst/>
          </a:prstGeom>
        </p:spPr>
        <p:txBody>
          <a:bodyPr/>
          <a:lstStyle>
            <a:extLst/>
          </a:lstStyle>
          <a:p>
            <a:fld id="{A73BFFFE-D324-49E6-A6C9-D5215CB2F936}" type="datetime1">
              <a:rPr lang="en-US" smtClean="0"/>
              <a:t>10/22/2015</a:t>
            </a:fld>
            <a:endParaRPr lang="en-US" dirty="0"/>
          </a:p>
        </p:txBody>
      </p:sp>
      <p:sp>
        <p:nvSpPr>
          <p:cNvPr id="5" name="Footer Placeholder 4"/>
          <p:cNvSpPr>
            <a:spLocks noGrp="1"/>
          </p:cNvSpPr>
          <p:nvPr>
            <p:ph type="ftr" sz="quarter" idx="11"/>
          </p:nvPr>
        </p:nvSpPr>
        <p:spPr/>
        <p:txBody>
          <a:bodyPr/>
          <a:lstStyle>
            <a:extLst/>
          </a:lstStyle>
          <a:p>
            <a:r>
              <a:rPr lang="en-US" dirty="0" smtClean="0"/>
              <a:t>Assessment Services</a:t>
            </a:r>
            <a:endParaRPr lang="en-US" dirty="0"/>
          </a:p>
        </p:txBody>
      </p:sp>
      <p:sp>
        <p:nvSpPr>
          <p:cNvPr id="6" name="Slide Number Placeholder 5"/>
          <p:cNvSpPr>
            <a:spLocks noGrp="1"/>
          </p:cNvSpPr>
          <p:nvPr>
            <p:ph type="sldNum" sz="quarter" idx="12"/>
          </p:nvPr>
        </p:nvSpPr>
        <p:spPr/>
        <p:txBody>
          <a:bodyPr/>
          <a:lstStyle>
            <a:extLst/>
          </a:lstStyle>
          <a:p>
            <a:fld id="{E7918F22-7EAD-48B3-BC13-6B176E22858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581400" y="6305550"/>
            <a:ext cx="2133600" cy="476250"/>
          </a:xfrm>
          <a:prstGeom prst="rect">
            <a:avLst/>
          </a:prstGeom>
        </p:spPr>
        <p:txBody>
          <a:bodyPr/>
          <a:lstStyle>
            <a:extLst/>
          </a:lstStyle>
          <a:p>
            <a:fld id="{662A9B67-C4FD-4449-A35E-78E8C035E037}" type="datetime1">
              <a:rPr lang="en-US" smtClean="0"/>
              <a:t>10/22/2015</a:t>
            </a:fld>
            <a:endParaRPr lang="en-US" dirty="0"/>
          </a:p>
        </p:txBody>
      </p:sp>
      <p:sp>
        <p:nvSpPr>
          <p:cNvPr id="5" name="Footer Placeholder 4"/>
          <p:cNvSpPr>
            <a:spLocks noGrp="1"/>
          </p:cNvSpPr>
          <p:nvPr>
            <p:ph type="ftr" sz="quarter" idx="11"/>
          </p:nvPr>
        </p:nvSpPr>
        <p:spPr/>
        <p:txBody>
          <a:bodyPr/>
          <a:lstStyle>
            <a:extLst/>
          </a:lstStyle>
          <a:p>
            <a:r>
              <a:rPr lang="en-US" dirty="0" smtClean="0"/>
              <a:t>Assessment Services</a:t>
            </a:r>
            <a:endParaRPr lang="en-US" dirty="0"/>
          </a:p>
        </p:txBody>
      </p:sp>
      <p:sp>
        <p:nvSpPr>
          <p:cNvPr id="6" name="Slide Number Placeholder 5"/>
          <p:cNvSpPr>
            <a:spLocks noGrp="1"/>
          </p:cNvSpPr>
          <p:nvPr>
            <p:ph type="sldNum" sz="quarter" idx="12"/>
          </p:nvPr>
        </p:nvSpPr>
        <p:spPr/>
        <p:txBody>
          <a:bodyPr/>
          <a:lstStyle>
            <a:extLst/>
          </a:lstStyle>
          <a:p>
            <a:fld id="{E7918F22-7EAD-48B3-BC13-6B176E22858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ph and Table Layout">
    <p:spTree>
      <p:nvGrpSpPr>
        <p:cNvPr id="1" name=""/>
        <p:cNvGrpSpPr/>
        <p:nvPr/>
      </p:nvGrpSpPr>
      <p:grpSpPr>
        <a:xfrm>
          <a:off x="0" y="0"/>
          <a:ext cx="0" cy="0"/>
          <a:chOff x="0" y="0"/>
          <a:chExt cx="0" cy="0"/>
        </a:xfrm>
      </p:grpSpPr>
      <p:cxnSp>
        <p:nvCxnSpPr>
          <p:cNvPr id="4" name="Straight Connector 3"/>
          <p:cNvCxnSpPr/>
          <p:nvPr userDrawn="1"/>
        </p:nvCxnSpPr>
        <p:spPr>
          <a:xfrm>
            <a:off x="544513" y="1141413"/>
            <a:ext cx="8054975" cy="0"/>
          </a:xfrm>
          <a:prstGeom prst="line">
            <a:avLst/>
          </a:prstGeom>
          <a:ln>
            <a:solidFill>
              <a:srgbClr val="9BC87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44513" y="548640"/>
            <a:ext cx="8054975" cy="566738"/>
          </a:xfrm>
        </p:spPr>
        <p:txBody>
          <a:bodyPr>
            <a:noAutofit/>
          </a:bodyPr>
          <a:lstStyle>
            <a:lvl1pPr algn="l">
              <a:defRPr sz="4000" b="1">
                <a:solidFill>
                  <a:srgbClr val="11376F"/>
                </a:solidFill>
                <a:latin typeface="Arial" pitchFamily="34" charset="0"/>
                <a:cs typeface="Arial" pitchFamily="34" charset="0"/>
              </a:defRPr>
            </a:lvl1pPr>
          </a:lstStyle>
          <a:p>
            <a:r>
              <a:rPr lang="en-US" dirty="0" smtClean="0"/>
              <a:t>Click to edit Master title style</a:t>
            </a:r>
            <a:endParaRPr lang="en-US" dirty="0"/>
          </a:p>
        </p:txBody>
      </p:sp>
      <p:sp>
        <p:nvSpPr>
          <p:cNvPr id="6" name="Content Placeholder 2"/>
          <p:cNvSpPr>
            <a:spLocks noGrp="1"/>
          </p:cNvSpPr>
          <p:nvPr>
            <p:ph idx="1"/>
          </p:nvPr>
        </p:nvSpPr>
        <p:spPr>
          <a:xfrm>
            <a:off x="457200" y="1441342"/>
            <a:ext cx="8229600" cy="4684822"/>
          </a:xfrm>
        </p:spPr>
        <p:txBody>
          <a:bodyPr/>
          <a:lstStyle>
            <a:lvl1pPr>
              <a:defRPr>
                <a:solidFill>
                  <a:srgbClr val="11376F"/>
                </a:solidFill>
              </a:defRPr>
            </a:lvl1pPr>
            <a:lvl2pPr>
              <a:defRPr>
                <a:solidFill>
                  <a:srgbClr val="11376F"/>
                </a:solidFill>
              </a:defRPr>
            </a:lvl2pPr>
            <a:lvl3pPr>
              <a:defRPr>
                <a:solidFill>
                  <a:srgbClr val="11376F"/>
                </a:solidFill>
              </a:defRPr>
            </a:lvl3pPr>
            <a:lvl4pPr>
              <a:defRPr>
                <a:solidFill>
                  <a:srgbClr val="11376F"/>
                </a:solidFill>
              </a:defRPr>
            </a:lvl4pPr>
            <a:lvl5pPr>
              <a:defRPr>
                <a:solidFill>
                  <a:srgbClr val="11376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2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cxnSp>
        <p:nvCxnSpPr>
          <p:cNvPr id="4" name="Straight Connector 3"/>
          <p:cNvCxnSpPr/>
          <p:nvPr userDrawn="1"/>
        </p:nvCxnSpPr>
        <p:spPr>
          <a:xfrm>
            <a:off x="544513" y="1141413"/>
            <a:ext cx="8054975" cy="0"/>
          </a:xfrm>
          <a:prstGeom prst="line">
            <a:avLst/>
          </a:prstGeom>
          <a:ln>
            <a:solidFill>
              <a:srgbClr val="78AF44"/>
            </a:solidFill>
          </a:ln>
          <a:effectLst/>
        </p:spPr>
        <p:style>
          <a:lnRef idx="2">
            <a:schemeClr val="accent1"/>
          </a:lnRef>
          <a:fillRef idx="0">
            <a:schemeClr val="accent1"/>
          </a:fillRef>
          <a:effectRef idx="1">
            <a:schemeClr val="accent1"/>
          </a:effectRef>
          <a:fontRef idx="minor">
            <a:schemeClr val="tx1"/>
          </a:fontRef>
        </p:style>
      </p:cxnSp>
      <p:sp>
        <p:nvSpPr>
          <p:cNvPr id="3" name="Title 1"/>
          <p:cNvSpPr>
            <a:spLocks noGrp="1"/>
          </p:cNvSpPr>
          <p:nvPr>
            <p:ph type="title"/>
          </p:nvPr>
        </p:nvSpPr>
        <p:spPr>
          <a:xfrm>
            <a:off x="544513" y="548640"/>
            <a:ext cx="8054975" cy="566738"/>
          </a:xfrm>
        </p:spPr>
        <p:txBody>
          <a:bodyPr>
            <a:noAutofit/>
          </a:bodyPr>
          <a:lstStyle>
            <a:lvl1pPr algn="l">
              <a:defRPr sz="4000" b="1">
                <a:solidFill>
                  <a:srgbClr val="92D050"/>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0515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581400" y="6305550"/>
            <a:ext cx="2133600" cy="476250"/>
          </a:xfrm>
          <a:prstGeom prst="rect">
            <a:avLst/>
          </a:prstGeom>
        </p:spPr>
        <p:txBody>
          <a:bodyPr/>
          <a:lstStyle>
            <a:extLst/>
          </a:lstStyle>
          <a:p>
            <a:fld id="{DE70B409-B379-4515-A257-320D63B10E8A}" type="datetime1">
              <a:rPr lang="en-US" smtClean="0"/>
              <a:t>10/22/2015</a:t>
            </a:fld>
            <a:endParaRPr lang="en-US" dirty="0"/>
          </a:p>
        </p:txBody>
      </p:sp>
      <p:sp>
        <p:nvSpPr>
          <p:cNvPr id="5" name="Footer Placeholder 4"/>
          <p:cNvSpPr>
            <a:spLocks noGrp="1"/>
          </p:cNvSpPr>
          <p:nvPr>
            <p:ph type="ftr" sz="quarter" idx="11"/>
          </p:nvPr>
        </p:nvSpPr>
        <p:spPr/>
        <p:txBody>
          <a:bodyPr/>
          <a:lstStyle>
            <a:extLst/>
          </a:lstStyle>
          <a:p>
            <a:r>
              <a:rPr lang="en-US" dirty="0" smtClean="0"/>
              <a:t>Assessment Services</a:t>
            </a:r>
            <a:endParaRPr lang="en-US" dirty="0"/>
          </a:p>
        </p:txBody>
      </p:sp>
      <p:sp>
        <p:nvSpPr>
          <p:cNvPr id="6" name="Slide Number Placeholder 5"/>
          <p:cNvSpPr>
            <a:spLocks noGrp="1"/>
          </p:cNvSpPr>
          <p:nvPr>
            <p:ph type="sldNum" sz="quarter" idx="12"/>
          </p:nvPr>
        </p:nvSpPr>
        <p:spPr/>
        <p:txBody>
          <a:bodyPr/>
          <a:lstStyle>
            <a:extLst/>
          </a:lstStyle>
          <a:p>
            <a:fld id="{E7918F22-7EAD-48B3-BC13-6B176E22858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3581400" y="6305550"/>
            <a:ext cx="2133600" cy="476250"/>
          </a:xfrm>
          <a:prstGeom prst="rect">
            <a:avLst/>
          </a:prstGeom>
        </p:spPr>
        <p:txBody>
          <a:bodyPr/>
          <a:lstStyle>
            <a:extLst/>
          </a:lstStyle>
          <a:p>
            <a:fld id="{2CAEC6BC-F12B-4075-9FED-0C538F6C0D64}" type="datetime1">
              <a:rPr lang="en-US" smtClean="0"/>
              <a:t>10/22/2015</a:t>
            </a:fld>
            <a:endParaRPr lang="en-US" dirty="0"/>
          </a:p>
        </p:txBody>
      </p:sp>
      <p:sp>
        <p:nvSpPr>
          <p:cNvPr id="6" name="Footer Placeholder 5"/>
          <p:cNvSpPr>
            <a:spLocks noGrp="1"/>
          </p:cNvSpPr>
          <p:nvPr>
            <p:ph type="ftr" sz="quarter" idx="11"/>
          </p:nvPr>
        </p:nvSpPr>
        <p:spPr/>
        <p:txBody>
          <a:bodyPr/>
          <a:lstStyle>
            <a:extLst/>
          </a:lstStyle>
          <a:p>
            <a:r>
              <a:rPr lang="en-US" dirty="0" smtClean="0"/>
              <a:t>Assessment Services</a:t>
            </a:r>
            <a:endParaRPr lang="en-US" dirty="0"/>
          </a:p>
        </p:txBody>
      </p:sp>
      <p:sp>
        <p:nvSpPr>
          <p:cNvPr id="7" name="Slide Number Placeholder 6"/>
          <p:cNvSpPr>
            <a:spLocks noGrp="1"/>
          </p:cNvSpPr>
          <p:nvPr>
            <p:ph type="sldNum" sz="quarter" idx="12"/>
          </p:nvPr>
        </p:nvSpPr>
        <p:spPr/>
        <p:txBody>
          <a:bodyPr/>
          <a:lstStyle>
            <a:extLst/>
          </a:lstStyle>
          <a:p>
            <a:fld id="{E7918F22-7EAD-48B3-BC13-6B176E22858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3581400" y="6305550"/>
            <a:ext cx="2133600" cy="476250"/>
          </a:xfrm>
          <a:prstGeom prst="rect">
            <a:avLst/>
          </a:prstGeom>
        </p:spPr>
        <p:txBody>
          <a:bodyPr/>
          <a:lstStyle>
            <a:extLst/>
          </a:lstStyle>
          <a:p>
            <a:fld id="{095A2736-6E0B-419C-BB23-390EFB5A3996}" type="datetime1">
              <a:rPr lang="en-US" smtClean="0"/>
              <a:t>10/22/2015</a:t>
            </a:fld>
            <a:endParaRPr lang="en-US" dirty="0"/>
          </a:p>
        </p:txBody>
      </p:sp>
      <p:sp>
        <p:nvSpPr>
          <p:cNvPr id="8" name="Footer Placeholder 7"/>
          <p:cNvSpPr>
            <a:spLocks noGrp="1"/>
          </p:cNvSpPr>
          <p:nvPr>
            <p:ph type="ftr" sz="quarter" idx="11"/>
          </p:nvPr>
        </p:nvSpPr>
        <p:spPr/>
        <p:txBody>
          <a:bodyPr/>
          <a:lstStyle>
            <a:extLst/>
          </a:lstStyle>
          <a:p>
            <a:r>
              <a:rPr lang="en-US" dirty="0" smtClean="0"/>
              <a:t>Assessment Services</a:t>
            </a:r>
            <a:endParaRPr lang="en-US" dirty="0"/>
          </a:p>
        </p:txBody>
      </p:sp>
      <p:sp>
        <p:nvSpPr>
          <p:cNvPr id="9" name="Slide Number Placeholder 8"/>
          <p:cNvSpPr>
            <a:spLocks noGrp="1"/>
          </p:cNvSpPr>
          <p:nvPr>
            <p:ph type="sldNum" sz="quarter" idx="12"/>
          </p:nvPr>
        </p:nvSpPr>
        <p:spPr/>
        <p:txBody>
          <a:bodyPr/>
          <a:lstStyle>
            <a:extLst/>
          </a:lstStyle>
          <a:p>
            <a:fld id="{E7918F22-7EAD-48B3-BC13-6B176E22858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a:xfrm>
            <a:off x="3581400" y="6305550"/>
            <a:ext cx="2133600" cy="476250"/>
          </a:xfrm>
          <a:prstGeom prst="rect">
            <a:avLst/>
          </a:prstGeom>
        </p:spPr>
        <p:txBody>
          <a:bodyPr/>
          <a:lstStyle>
            <a:extLst/>
          </a:lstStyle>
          <a:p>
            <a:fld id="{5A6D5FF5-EAA6-4A91-85B1-6714153A2F37}" type="datetime1">
              <a:rPr lang="en-US" smtClean="0"/>
              <a:t>10/22/2015</a:t>
            </a:fld>
            <a:endParaRPr lang="en-US" dirty="0"/>
          </a:p>
        </p:txBody>
      </p:sp>
      <p:sp>
        <p:nvSpPr>
          <p:cNvPr id="4" name="Footer Placeholder 3"/>
          <p:cNvSpPr>
            <a:spLocks noGrp="1"/>
          </p:cNvSpPr>
          <p:nvPr>
            <p:ph type="ftr" sz="quarter" idx="11"/>
          </p:nvPr>
        </p:nvSpPr>
        <p:spPr/>
        <p:txBody>
          <a:bodyPr/>
          <a:lstStyle>
            <a:extLst/>
          </a:lstStyle>
          <a:p>
            <a:r>
              <a:rPr lang="en-US" dirty="0" smtClean="0"/>
              <a:t>Assessment Services</a:t>
            </a:r>
            <a:endParaRPr lang="en-US" dirty="0"/>
          </a:p>
        </p:txBody>
      </p:sp>
      <p:sp>
        <p:nvSpPr>
          <p:cNvPr id="5" name="Slide Number Placeholder 4"/>
          <p:cNvSpPr>
            <a:spLocks noGrp="1"/>
          </p:cNvSpPr>
          <p:nvPr>
            <p:ph type="sldNum" sz="quarter" idx="12"/>
          </p:nvPr>
        </p:nvSpPr>
        <p:spPr/>
        <p:txBody>
          <a:bodyPr/>
          <a:lstStyle>
            <a:extLst/>
          </a:lstStyle>
          <a:p>
            <a:fld id="{E7918F22-7EAD-48B3-BC13-6B176E22858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a:xfrm>
            <a:off x="3581400" y="6305550"/>
            <a:ext cx="2133600" cy="476250"/>
          </a:xfrm>
          <a:prstGeom prst="rect">
            <a:avLst/>
          </a:prstGeom>
        </p:spPr>
        <p:txBody>
          <a:bodyPr/>
          <a:lstStyle>
            <a:extLst/>
          </a:lstStyle>
          <a:p>
            <a:fld id="{88F63DF0-C5FF-45C3-B4B4-71BB53AB2C38}" type="datetime1">
              <a:rPr lang="en-US" smtClean="0"/>
              <a:t>10/22/2015</a:t>
            </a:fld>
            <a:endParaRPr lang="en-US" dirty="0"/>
          </a:p>
        </p:txBody>
      </p:sp>
      <p:sp>
        <p:nvSpPr>
          <p:cNvPr id="3" name="Footer Placeholder 2"/>
          <p:cNvSpPr>
            <a:spLocks noGrp="1"/>
          </p:cNvSpPr>
          <p:nvPr>
            <p:ph type="ftr" sz="quarter" idx="11"/>
          </p:nvPr>
        </p:nvSpPr>
        <p:spPr/>
        <p:txBody>
          <a:bodyPr/>
          <a:lstStyle>
            <a:extLst/>
          </a:lstStyle>
          <a:p>
            <a:r>
              <a:rPr lang="en-US" dirty="0" smtClean="0"/>
              <a:t>Assessment Services</a:t>
            </a:r>
            <a:endParaRPr lang="en-US" dirty="0"/>
          </a:p>
        </p:txBody>
      </p:sp>
      <p:sp>
        <p:nvSpPr>
          <p:cNvPr id="4" name="Slide Number Placeholder 3"/>
          <p:cNvSpPr>
            <a:spLocks noGrp="1"/>
          </p:cNvSpPr>
          <p:nvPr>
            <p:ph type="sldNum" sz="quarter" idx="12"/>
          </p:nvPr>
        </p:nvSpPr>
        <p:spPr/>
        <p:txBody>
          <a:bodyPr/>
          <a:lstStyle>
            <a:extLst/>
          </a:lstStyle>
          <a:p>
            <a:fld id="{E7918F22-7EAD-48B3-BC13-6B176E228580}"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3581400" y="6305550"/>
            <a:ext cx="2133600" cy="476250"/>
          </a:xfrm>
          <a:prstGeom prst="rect">
            <a:avLst/>
          </a:prstGeom>
        </p:spPr>
        <p:txBody>
          <a:bodyPr/>
          <a:lstStyle>
            <a:extLst/>
          </a:lstStyle>
          <a:p>
            <a:fld id="{F9E8A4D4-DF6F-4A7B-BE25-332400720984}" type="datetime1">
              <a:rPr lang="en-US" smtClean="0"/>
              <a:t>10/22/2015</a:t>
            </a:fld>
            <a:endParaRPr lang="en-US" dirty="0"/>
          </a:p>
        </p:txBody>
      </p:sp>
      <p:sp>
        <p:nvSpPr>
          <p:cNvPr id="6" name="Footer Placeholder 5"/>
          <p:cNvSpPr>
            <a:spLocks noGrp="1"/>
          </p:cNvSpPr>
          <p:nvPr>
            <p:ph type="ftr" sz="quarter" idx="11"/>
          </p:nvPr>
        </p:nvSpPr>
        <p:spPr/>
        <p:txBody>
          <a:bodyPr/>
          <a:lstStyle>
            <a:extLst/>
          </a:lstStyle>
          <a:p>
            <a:r>
              <a:rPr lang="en-US" dirty="0" smtClean="0"/>
              <a:t>Assessment Services</a:t>
            </a:r>
            <a:endParaRPr lang="en-US" dirty="0"/>
          </a:p>
        </p:txBody>
      </p:sp>
      <p:sp>
        <p:nvSpPr>
          <p:cNvPr id="7" name="Slide Number Placeholder 6"/>
          <p:cNvSpPr>
            <a:spLocks noGrp="1"/>
          </p:cNvSpPr>
          <p:nvPr>
            <p:ph type="sldNum" sz="quarter" idx="12"/>
          </p:nvPr>
        </p:nvSpPr>
        <p:spPr/>
        <p:txBody>
          <a:bodyPr/>
          <a:lstStyle>
            <a:extLst/>
          </a:lstStyle>
          <a:p>
            <a:fld id="{E7918F22-7EAD-48B3-BC13-6B176E22858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a:xfrm>
            <a:off x="3581400" y="6305550"/>
            <a:ext cx="2133600" cy="476250"/>
          </a:xfrm>
          <a:prstGeom prst="rect">
            <a:avLst/>
          </a:prstGeom>
        </p:spPr>
        <p:txBody>
          <a:bodyPr/>
          <a:lstStyle>
            <a:extLst/>
          </a:lstStyle>
          <a:p>
            <a:fld id="{877E767C-0C33-4542-8F59-0B2ACBF319EC}" type="datetime1">
              <a:rPr lang="en-US" smtClean="0"/>
              <a:t>10/22/2015</a:t>
            </a:fld>
            <a:endParaRPr lang="en-US" dirty="0"/>
          </a:p>
        </p:txBody>
      </p:sp>
      <p:sp>
        <p:nvSpPr>
          <p:cNvPr id="6" name="Footer Placeholder 5"/>
          <p:cNvSpPr>
            <a:spLocks noGrp="1"/>
          </p:cNvSpPr>
          <p:nvPr>
            <p:ph type="ftr" sz="quarter" idx="11"/>
          </p:nvPr>
        </p:nvSpPr>
        <p:spPr/>
        <p:txBody>
          <a:bodyPr/>
          <a:lstStyle>
            <a:extLst/>
          </a:lstStyle>
          <a:p>
            <a:r>
              <a:rPr lang="en-US" dirty="0" smtClean="0"/>
              <a:t>Assessment Services</a:t>
            </a:r>
            <a:endParaRPr lang="en-US" dirty="0"/>
          </a:p>
        </p:txBody>
      </p:sp>
      <p:sp>
        <p:nvSpPr>
          <p:cNvPr id="7" name="Slide Number Placeholder 6"/>
          <p:cNvSpPr>
            <a:spLocks noGrp="1"/>
          </p:cNvSpPr>
          <p:nvPr>
            <p:ph type="sldNum" sz="quarter" idx="12"/>
          </p:nvPr>
        </p:nvSpPr>
        <p:spPr/>
        <p:txBody>
          <a:bodyPr/>
          <a:lstStyle>
            <a:extLst/>
          </a:lstStyle>
          <a:p>
            <a:fld id="{E7918F22-7EAD-48B3-BC13-6B176E228580}"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90000"/>
            <a:lum/>
          </a:blip>
          <a:srcRect/>
          <a:stretch>
            <a:fillRect l="-35000" t="-17000"/>
          </a:stretch>
        </a:blipFill>
        <a:effectLst/>
      </p:bgPr>
    </p:bg>
    <p:spTree>
      <p:nvGrpSpPr>
        <p:cNvPr id="1" name=""/>
        <p:cNvGrpSpPr/>
        <p:nvPr/>
      </p:nvGrpSpPr>
      <p:grpSpPr>
        <a:xfrm>
          <a:off x="0" y="0"/>
          <a:ext cx="0" cy="0"/>
          <a:chOff x="0" y="0"/>
          <a:chExt cx="0" cy="0"/>
        </a:xfrm>
      </p:grpSpPr>
      <p:sp>
        <p:nvSpPr>
          <p:cNvPr id="12" name="Rectangle 11"/>
          <p:cNvSpPr/>
          <p:nvPr/>
        </p:nvSpPr>
        <p:spPr>
          <a:xfrm>
            <a:off x="1219200" y="-54"/>
            <a:ext cx="79248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Footer Placeholder 9"/>
          <p:cNvSpPr>
            <a:spLocks noGrp="1"/>
          </p:cNvSpPr>
          <p:nvPr>
            <p:ph type="ftr" sz="quarter" idx="3"/>
          </p:nvPr>
        </p:nvSpPr>
        <p:spPr>
          <a:xfrm>
            <a:off x="2209800" y="6305550"/>
            <a:ext cx="5791200" cy="476250"/>
          </a:xfrm>
          <a:prstGeom prst="rect">
            <a:avLst/>
          </a:prstGeom>
        </p:spPr>
        <p:txBody>
          <a:bodyPr anchor="b"/>
          <a:lstStyle>
            <a:lvl1pPr algn="ctr" eaLnBrk="1" latinLnBrk="0" hangingPunct="1">
              <a:defRPr kumimoji="0" sz="1000" b="1" i="1">
                <a:solidFill>
                  <a:schemeClr val="bg2">
                    <a:shade val="50000"/>
                    <a:satMod val="200000"/>
                  </a:schemeClr>
                </a:solidFill>
                <a:effectLst/>
              </a:defRPr>
            </a:lvl1pPr>
            <a:extLst/>
          </a:lstStyle>
          <a:p>
            <a:r>
              <a:rPr lang="en-US" dirty="0" smtClean="0"/>
              <a:t>Assessment Services</a:t>
            </a:r>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900">
                <a:solidFill>
                  <a:schemeClr val="accent1">
                    <a:lumMod val="75000"/>
                  </a:schemeClr>
                </a:solidFill>
                <a:effectLst/>
              </a:defRPr>
            </a:lvl1pPr>
            <a:extLst/>
          </a:lstStyle>
          <a:p>
            <a:fld id="{E7918F22-7EAD-48B3-BC13-6B176E228580}" type="slidenum">
              <a:rPr lang="en-US" smtClean="0"/>
              <a:pPr/>
              <a:t>‹#›</a:t>
            </a:fld>
            <a:endParaRPr lang="en-US" dirty="0"/>
          </a:p>
        </p:txBody>
      </p:sp>
      <p:sp>
        <p:nvSpPr>
          <p:cNvPr id="15" name="Rectangle 14"/>
          <p:cNvSpPr/>
          <p:nvPr/>
        </p:nvSpPr>
        <p:spPr bwMode="invGray">
          <a:xfrm>
            <a:off x="1447800" y="-54"/>
            <a:ext cx="45719"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1031" name="Picture 7" descr="\\Prdechome11\11\117\117137\My Documents\Letterhead &amp; Logos\Emblem Transparent.tif"/>
          <p:cNvPicPr>
            <a:picLocks noChangeAspect="1" noChangeArrowheads="1"/>
          </p:cNvPicPr>
          <p:nvPr userDrawn="1"/>
        </p:nvPicPr>
        <p:blipFill>
          <a:blip r:embed="rId16" cstate="print"/>
          <a:srcRect/>
          <a:stretch>
            <a:fillRect/>
          </a:stretch>
        </p:blipFill>
        <p:spPr bwMode="auto">
          <a:xfrm>
            <a:off x="228600" y="5791200"/>
            <a:ext cx="749384" cy="762000"/>
          </a:xfrm>
          <a:prstGeom prst="rect">
            <a:avLst/>
          </a:prstGeom>
          <a:noFill/>
        </p:spPr>
      </p:pic>
      <p:sp>
        <p:nvSpPr>
          <p:cNvPr id="11" name="Rectangle 10"/>
          <p:cNvSpPr/>
          <p:nvPr userDrawn="1"/>
        </p:nvSpPr>
        <p:spPr>
          <a:xfrm>
            <a:off x="1219200" y="0"/>
            <a:ext cx="76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FQi4qlOCrmk&amp;feature=youtu.b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0.jpeg"/><Relationship Id="rId5" Type="http://schemas.openxmlformats.org/officeDocument/2006/relationships/hyperlink" Target="http://www.google.com/url?sa=i&amp;rct=j&amp;q=&amp;esrc=s&amp;source=images&amp;cd=&amp;cad=rja&amp;uact=8&amp;ved=0CAcQjRxqFQoTCMnEpuuz2ccCFYeXiAodZi8Hmg&amp;url=http://www.cruisingworld.com/sailboats/40-best-sailboats&amp;psig=AFQjCNGgadFgyhxAoJN1-DAbnuJIk19PVQ&amp;ust=1441319512914369" TargetMode="Externa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IyXg4HT0cgCFQzTYwodcJkKPw&amp;url=http://plaeadok.weebly.com/9-dok-and-your-concept-based-unit.html&amp;psig=AFQjCNHoK5vjSrdYFhXXx4Xp99sNo_bxvQ&amp;ust=1445451034664345"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Hdfxv6Hmd00&amp;feature=youtu.be"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hyperlink" Target="http://www.google.com/imgres?imgurl=http://i.telegraph.co.uk/multimedia/archive/01980/student_1980481b.jpg&amp;imgrefurl=http://www.telegraph.co.uk/finance/personalfinance/borrowing/loans/9511667/Student-loans-pay-off-early-or-let-them-run-their-course.html&amp;h=388&amp;w=620&amp;tbnid=PT__ttQyZsdxfM:&amp;docid=5OJb_f2T2-CYbM&amp;ei=gFohVvK_GYTUjwPqxoH4CA&amp;tbm=isch&amp;ved=0CAYQMygDMAM4ZGoVChMI8v_H-ebHyAIVBOpjCh1qYwCP"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google.com/imgres?imgurl=http://pascoedc.com/incubator/wp-content/uploads/2014/01/Human-Resources.png&amp;imgrefurl=http://pascoedc.com/incubator/resources/&amp;h=400&amp;w=600&amp;tbnid=kxxm9qNbc4QkNM:&amp;docid=3SI5Z5w_iezwlM&amp;ei=IHkhVtOHC4XXoAS8z6uIAQ&amp;tbm=isch&amp;ved=0CEYQMygfMB9qFQoTCNOX7ZOEyMgCFYUriAodvOcKEQ"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caaspp.cde.ca.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hyperlink" Target="http://www.cde.ca.gov/ta/tg/ca/" TargetMode="External"/><Relationship Id="rId7" Type="http://schemas.openxmlformats.org/officeDocument/2006/relationships/image" Target="../media/image32.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png"/><Relationship Id="rId4" Type="http://schemas.openxmlformats.org/officeDocument/2006/relationships/image" Target="../media/image29.em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hyperlink" Target="http://www.caaspp.org/practice-and-training/index.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hyperlink" Target="http://www.cde.ca.gov/re/cc/ccssresourcesparents.asp"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www.smarterbalanced.org/parents-students/" TargetMode="External"/><Relationship Id="rId4" Type="http://schemas.openxmlformats.org/officeDocument/2006/relationships/hyperlink" Target="https://www.sandiegounified.org/2015-caaspp-testing-results-information"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google.com/imgres?imgurl=http://www.blueprintarchitectural.com/wp-content/themes/blueprint/images/blueprint-2.jpg&amp;imgrefurl=https://www.pinterest.com/gatimedia/_blueprint_refs_/&amp;h=1077&amp;w=1500&amp;tbnid=sWwtt5JA7qDhOM:&amp;zoom=1&amp;docid=KmF7ndt50MBbRM&amp;ei=seyKVfOqK9W7ogT80LW4BA&amp;tbm=isch&amp;ved=0CH8QMyhbMF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emf"/><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57200"/>
            <a:ext cx="7467600" cy="1676400"/>
          </a:xfrm>
        </p:spPr>
        <p:txBody>
          <a:bodyPr>
            <a:normAutofit fontScale="90000"/>
          </a:bodyPr>
          <a:lstStyle/>
          <a:p>
            <a:r>
              <a:rPr lang="en-US" b="1" dirty="0" smtClean="0">
                <a:solidFill>
                  <a:srgbClr val="772A0B"/>
                </a:solidFill>
                <a:latin typeface="+mn-lt"/>
              </a:rPr>
              <a:t>Understanding the </a:t>
            </a:r>
            <a:br>
              <a:rPr lang="en-US" b="1" dirty="0" smtClean="0">
                <a:solidFill>
                  <a:srgbClr val="772A0B"/>
                </a:solidFill>
                <a:latin typeface="+mn-lt"/>
              </a:rPr>
            </a:br>
            <a:r>
              <a:rPr lang="en-US" b="1" dirty="0" smtClean="0">
                <a:solidFill>
                  <a:srgbClr val="772A0B"/>
                </a:solidFill>
                <a:latin typeface="+mn-lt"/>
              </a:rPr>
              <a:t>2015 Smarter Balanced Assessment Results</a:t>
            </a:r>
            <a:endParaRPr lang="en-US" b="1" dirty="0">
              <a:solidFill>
                <a:srgbClr val="772A0B"/>
              </a:solidFill>
              <a:latin typeface="+mn-lt"/>
            </a:endParaRPr>
          </a:p>
        </p:txBody>
      </p:sp>
      <p:sp>
        <p:nvSpPr>
          <p:cNvPr id="6" name="Subtitle 5"/>
          <p:cNvSpPr>
            <a:spLocks noGrp="1"/>
          </p:cNvSpPr>
          <p:nvPr>
            <p:ph type="subTitle" idx="1"/>
          </p:nvPr>
        </p:nvSpPr>
        <p:spPr>
          <a:xfrm>
            <a:off x="1752600" y="6223000"/>
            <a:ext cx="6781800" cy="406400"/>
          </a:xfrm>
        </p:spPr>
        <p:txBody>
          <a:bodyPr>
            <a:normAutofit/>
          </a:bodyPr>
          <a:lstStyle/>
          <a:p>
            <a:pPr algn="r"/>
            <a:r>
              <a:rPr lang="en-US" sz="1400" b="1" dirty="0" smtClean="0">
                <a:solidFill>
                  <a:srgbClr val="AA4812"/>
                </a:solidFill>
                <a:effectLst>
                  <a:outerShdw blurRad="38100" dist="38100" dir="2700000" algn="tl">
                    <a:srgbClr val="000000">
                      <a:alpha val="43137"/>
                    </a:srgbClr>
                  </a:outerShdw>
                </a:effectLst>
              </a:rPr>
              <a:t>Assessment Services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362200"/>
            <a:ext cx="5334000" cy="355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975"/>
    </mc:Choice>
    <mc:Fallback xmlns="">
      <p:transition spd="slow" advTm="797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600200" y="304800"/>
            <a:ext cx="7696200" cy="639762"/>
          </a:xfrm>
        </p:spPr>
        <p:txBody>
          <a:bodyPr>
            <a:noAutofit/>
          </a:bodyPr>
          <a:lstStyle/>
          <a:p>
            <a:r>
              <a:rPr lang="en-US" altLang="en-US" sz="3600" b="1" dirty="0" smtClean="0"/>
              <a:t>Reporting Scale</a:t>
            </a:r>
          </a:p>
        </p:txBody>
      </p:sp>
      <p:sp>
        <p:nvSpPr>
          <p:cNvPr id="73731" name="Content Placeholder 2"/>
          <p:cNvSpPr>
            <a:spLocks noGrp="1"/>
          </p:cNvSpPr>
          <p:nvPr>
            <p:ph idx="4294967295"/>
          </p:nvPr>
        </p:nvSpPr>
        <p:spPr bwMode="auto">
          <a:xfrm>
            <a:off x="1447800" y="1219200"/>
            <a:ext cx="7543800" cy="510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marL="342900" indent="-342900">
              <a:spcBef>
                <a:spcPts val="150"/>
              </a:spcBef>
              <a:spcAft>
                <a:spcPts val="150"/>
              </a:spcAft>
            </a:pPr>
            <a:r>
              <a:rPr lang="en-US" altLang="en-US" sz="3500" dirty="0" smtClean="0">
                <a:solidFill>
                  <a:srgbClr val="572314"/>
                </a:solidFill>
                <a:cs typeface="Times New Roman" panose="02020603050405020304" pitchFamily="18" charset="0"/>
              </a:rPr>
              <a:t>Computer-scored items are merged with hand-scored items </a:t>
            </a:r>
          </a:p>
          <a:p>
            <a:pPr marL="342900" indent="-342900">
              <a:spcBef>
                <a:spcPts val="150"/>
              </a:spcBef>
              <a:spcAft>
                <a:spcPts val="150"/>
              </a:spcAft>
            </a:pPr>
            <a:r>
              <a:rPr lang="en-US" altLang="en-US" sz="3500" dirty="0" smtClean="0">
                <a:solidFill>
                  <a:srgbClr val="572314"/>
                </a:solidFill>
                <a:cs typeface="Times New Roman" panose="02020603050405020304" pitchFamily="18" charset="0"/>
              </a:rPr>
              <a:t>After estimating </a:t>
            </a:r>
            <a:r>
              <a:rPr lang="en-US" altLang="en-US" sz="3500" dirty="0">
                <a:solidFill>
                  <a:srgbClr val="572314"/>
                </a:solidFill>
                <a:cs typeface="Times New Roman" panose="02020603050405020304" pitchFamily="18" charset="0"/>
              </a:rPr>
              <a:t>the student’s overall </a:t>
            </a:r>
            <a:r>
              <a:rPr lang="en-US" altLang="en-US" sz="3500" dirty="0" smtClean="0">
                <a:solidFill>
                  <a:srgbClr val="572314"/>
                </a:solidFill>
                <a:cs typeface="Times New Roman" panose="02020603050405020304" pitchFamily="18" charset="0"/>
              </a:rPr>
              <a:t>performance, </a:t>
            </a:r>
            <a:r>
              <a:rPr lang="en-US" altLang="en-US" sz="3500" dirty="0">
                <a:solidFill>
                  <a:srgbClr val="572314"/>
                </a:solidFill>
                <a:cs typeface="Times New Roman" panose="02020603050405020304" pitchFamily="18" charset="0"/>
              </a:rPr>
              <a:t>it is mapped onto the reporting scale</a:t>
            </a:r>
          </a:p>
          <a:p>
            <a:pPr marL="342900" indent="-342900">
              <a:spcBef>
                <a:spcPts val="150"/>
              </a:spcBef>
              <a:spcAft>
                <a:spcPts val="150"/>
              </a:spcAft>
            </a:pPr>
            <a:r>
              <a:rPr lang="en-US" altLang="en-US" sz="3500" dirty="0" smtClean="0">
                <a:solidFill>
                  <a:srgbClr val="572314"/>
                </a:solidFill>
                <a:cs typeface="Times New Roman" panose="02020603050405020304" pitchFamily="18" charset="0"/>
              </a:rPr>
              <a:t>Scores are on a </a:t>
            </a:r>
            <a:r>
              <a:rPr lang="en-US" altLang="en-US" sz="3500" b="1" dirty="0" smtClean="0">
                <a:solidFill>
                  <a:srgbClr val="572314"/>
                </a:solidFill>
                <a:effectLst>
                  <a:outerShdw blurRad="38100" dist="38100" dir="2700000" algn="tl">
                    <a:srgbClr val="000000">
                      <a:alpha val="43137"/>
                    </a:srgbClr>
                  </a:outerShdw>
                </a:effectLst>
                <a:cs typeface="Times New Roman" panose="02020603050405020304" pitchFamily="18" charset="0"/>
              </a:rPr>
              <a:t>vertical scale</a:t>
            </a:r>
          </a:p>
          <a:p>
            <a:pPr marL="642938" lvl="1" indent="-342900">
              <a:spcBef>
                <a:spcPts val="150"/>
              </a:spcBef>
              <a:spcAft>
                <a:spcPts val="150"/>
              </a:spcAft>
            </a:pPr>
            <a:r>
              <a:rPr lang="en-US" altLang="en-US" sz="3000" dirty="0" smtClean="0">
                <a:solidFill>
                  <a:srgbClr val="572314"/>
                </a:solidFill>
                <a:cs typeface="Times New Roman" panose="02020603050405020304" pitchFamily="18" charset="0"/>
              </a:rPr>
              <a:t>Expressed on a single continuum for a content area</a:t>
            </a:r>
          </a:p>
          <a:p>
            <a:pPr marL="642938" lvl="1" indent="-342900">
              <a:spcBef>
                <a:spcPts val="150"/>
              </a:spcBef>
              <a:spcAft>
                <a:spcPts val="150"/>
              </a:spcAft>
            </a:pPr>
            <a:r>
              <a:rPr lang="en-US" altLang="en-US" sz="3000" dirty="0" smtClean="0">
                <a:solidFill>
                  <a:srgbClr val="572314"/>
                </a:solidFill>
                <a:cs typeface="Times New Roman" panose="02020603050405020304" pitchFamily="18" charset="0"/>
              </a:rPr>
              <a:t>Measures student growth over time across grade levels</a:t>
            </a:r>
          </a:p>
          <a:p>
            <a:pPr marL="342900" indent="-342900">
              <a:spcBef>
                <a:spcPts val="150"/>
              </a:spcBef>
              <a:spcAft>
                <a:spcPts val="150"/>
              </a:spcAft>
            </a:pPr>
            <a:r>
              <a:rPr lang="en-US" altLang="en-US" sz="3500" dirty="0" smtClean="0">
                <a:solidFill>
                  <a:srgbClr val="572314"/>
                </a:solidFill>
                <a:cs typeface="Times New Roman" panose="02020603050405020304" pitchFamily="18" charset="0"/>
              </a:rPr>
              <a:t>For each grade level and content area, there is a separate scale score range</a:t>
            </a:r>
          </a:p>
          <a:p>
            <a:pPr marL="642938" lvl="1" indent="-342900">
              <a:buFont typeface="Arial" panose="020B0604020202020204" pitchFamily="34" charset="0"/>
              <a:buNone/>
            </a:pPr>
            <a:endParaRPr lang="en-US" altLang="en-US" dirty="0" smtClean="0"/>
          </a:p>
        </p:txBody>
      </p:sp>
      <p:sp>
        <p:nvSpPr>
          <p:cNvPr id="2" name="Footer Placeholder 1"/>
          <p:cNvSpPr>
            <a:spLocks noGrp="1"/>
          </p:cNvSpPr>
          <p:nvPr>
            <p:ph type="ftr" sz="quarter" idx="11"/>
          </p:nvPr>
        </p:nvSpPr>
        <p:spPr/>
        <p:txBody>
          <a:bodyPr/>
          <a:lstStyle/>
          <a:p>
            <a:r>
              <a:rPr lang="en-US" dirty="0" smtClean="0"/>
              <a:t>Assessment Services</a:t>
            </a:r>
            <a:endParaRPr lang="en-US" dirty="0"/>
          </a:p>
        </p:txBody>
      </p:sp>
      <p:sp>
        <p:nvSpPr>
          <p:cNvPr id="3" name="Slide Number Placeholder 2"/>
          <p:cNvSpPr>
            <a:spLocks noGrp="1"/>
          </p:cNvSpPr>
          <p:nvPr>
            <p:ph type="sldNum" sz="quarter" idx="12"/>
          </p:nvPr>
        </p:nvSpPr>
        <p:spPr/>
        <p:txBody>
          <a:bodyPr/>
          <a:lstStyle/>
          <a:p>
            <a:fld id="{E7918F22-7EAD-48B3-BC13-6B176E228580}" type="slidenum">
              <a:rPr lang="en-US" smtClean="0"/>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 calcmode="lin" valueType="num">
                                      <p:cBhvr additive="base">
                                        <p:cTn id="12" dur="5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3731">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 calcmode="lin" valueType="num">
                                      <p:cBhvr additive="base">
                                        <p:cTn id="17" dur="5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3731">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3731">
                                            <p:txEl>
                                              <p:pRg st="3" end="3"/>
                                            </p:txEl>
                                          </p:spTgt>
                                        </p:tgtEl>
                                        <p:attrNameLst>
                                          <p:attrName>style.visibility</p:attrName>
                                        </p:attrNameLst>
                                      </p:cBhvr>
                                      <p:to>
                                        <p:strVal val="visible"/>
                                      </p:to>
                                    </p:set>
                                    <p:anim calcmode="lin" valueType="num">
                                      <p:cBhvr additive="base">
                                        <p:cTn id="22" dur="500" fill="hold"/>
                                        <p:tgtEl>
                                          <p:spTgt spid="73731">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3731">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3731">
                                            <p:txEl>
                                              <p:pRg st="4" end="4"/>
                                            </p:txEl>
                                          </p:spTgt>
                                        </p:tgtEl>
                                        <p:attrNameLst>
                                          <p:attrName>style.visibility</p:attrName>
                                        </p:attrNameLst>
                                      </p:cBhvr>
                                      <p:to>
                                        <p:strVal val="visible"/>
                                      </p:to>
                                    </p:set>
                                    <p:anim calcmode="lin" valueType="num">
                                      <p:cBhvr additive="base">
                                        <p:cTn id="27" dur="5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3731">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73731">
                                            <p:txEl>
                                              <p:pRg st="5" end="5"/>
                                            </p:txEl>
                                          </p:spTgt>
                                        </p:tgtEl>
                                        <p:attrNameLst>
                                          <p:attrName>style.visibility</p:attrName>
                                        </p:attrNameLst>
                                      </p:cBhvr>
                                      <p:to>
                                        <p:strVal val="visible"/>
                                      </p:to>
                                    </p:set>
                                    <p:anim calcmode="lin" valueType="num">
                                      <p:cBhvr additive="base">
                                        <p:cTn id="32" dur="500" fill="hold"/>
                                        <p:tgtEl>
                                          <p:spTgt spid="73731">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37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205706"/>
            <a:ext cx="7402513" cy="454025"/>
          </a:xfrm>
        </p:spPr>
        <p:txBody>
          <a:bodyPr rtlCol="0">
            <a:noAutofit/>
          </a:bodyPr>
          <a:lstStyle/>
          <a:p>
            <a:pPr marL="342900" lvl="2" indent="-342900">
              <a:spcBef>
                <a:spcPts val="150"/>
              </a:spcBef>
              <a:spcAft>
                <a:spcPts val="150"/>
              </a:spcAft>
            </a:pPr>
            <a:r>
              <a:rPr lang="en-US" altLang="en-US" sz="2300" dirty="0">
                <a:solidFill>
                  <a:srgbClr val="572314"/>
                </a:solidFill>
                <a:cs typeface="Times New Roman" panose="02020603050405020304" pitchFamily="18" charset="0"/>
              </a:rPr>
              <a:t>Achievement level classifications </a:t>
            </a:r>
            <a:r>
              <a:rPr lang="en-US" altLang="en-US" sz="2300" dirty="0" smtClean="0">
                <a:solidFill>
                  <a:srgbClr val="572314"/>
                </a:solidFill>
                <a:cs typeface="Times New Roman" panose="02020603050405020304" pitchFamily="18" charset="0"/>
              </a:rPr>
              <a:t>are based </a:t>
            </a:r>
            <a:r>
              <a:rPr lang="en-US" altLang="en-US" sz="2300" dirty="0">
                <a:solidFill>
                  <a:srgbClr val="572314"/>
                </a:solidFill>
                <a:cs typeface="Times New Roman" panose="02020603050405020304" pitchFamily="18" charset="0"/>
              </a:rPr>
              <a:t>on overall </a:t>
            </a:r>
            <a:r>
              <a:rPr lang="en-US" altLang="en-US" sz="2300" dirty="0" smtClean="0">
                <a:solidFill>
                  <a:srgbClr val="572314"/>
                </a:solidFill>
                <a:cs typeface="Times New Roman" panose="02020603050405020304" pitchFamily="18" charset="0"/>
              </a:rPr>
              <a:t>scores for English language arts and mathematics</a:t>
            </a:r>
            <a:endParaRPr lang="en-US" altLang="en-US" sz="2300" dirty="0">
              <a:solidFill>
                <a:srgbClr val="572314"/>
              </a:solidFill>
              <a:cs typeface="Times New Roman" panose="02020603050405020304" pitchFamily="18" charset="0"/>
            </a:endParaRPr>
          </a:p>
        </p:txBody>
      </p:sp>
      <p:sp>
        <p:nvSpPr>
          <p:cNvPr id="46" name="Pentagon 45"/>
          <p:cNvSpPr/>
          <p:nvPr/>
        </p:nvSpPr>
        <p:spPr>
          <a:xfrm rot="10800000">
            <a:off x="2847975" y="4432300"/>
            <a:ext cx="4052888" cy="474663"/>
          </a:xfrm>
          <a:prstGeom prst="homePlate">
            <a:avLst/>
          </a:prstGeom>
          <a:solidFill>
            <a:srgbClr val="10273F"/>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Pentagon 4"/>
          <p:cNvSpPr/>
          <p:nvPr/>
        </p:nvSpPr>
        <p:spPr>
          <a:xfrm>
            <a:off x="2965450" y="4432300"/>
            <a:ext cx="3935413" cy="474663"/>
          </a:xfrm>
          <a:prstGeom prst="rect">
            <a:avLst/>
          </a:prstGeom>
        </p:spPr>
        <p:style>
          <a:lnRef idx="0">
            <a:scrgbClr r="0" g="0" b="0"/>
          </a:lnRef>
          <a:fillRef idx="0">
            <a:scrgbClr r="0" g="0" b="0"/>
          </a:fillRef>
          <a:effectRef idx="0">
            <a:scrgbClr r="0" g="0" b="0"/>
          </a:effectRef>
          <a:fontRef idx="minor">
            <a:schemeClr val="lt1"/>
          </a:fontRef>
        </p:style>
        <p:txBody>
          <a:bodyPr lIns="365843" tIns="83820" rIns="156464" bIns="83820" spcCol="1270" anchor="ctr"/>
          <a:lstStyle/>
          <a:p>
            <a:pPr algn="ctr" defTabSz="977900" eaLnBrk="1" fontAlgn="auto" hangingPunct="1">
              <a:lnSpc>
                <a:spcPct val="90000"/>
              </a:lnSpc>
              <a:spcAft>
                <a:spcPct val="35000"/>
              </a:spcAft>
              <a:defRPr/>
            </a:pPr>
            <a:r>
              <a:rPr lang="en-US" sz="2200" dirty="0">
                <a:latin typeface="Arial" pitchFamily="34" charset="0"/>
                <a:cs typeface="Arial" pitchFamily="34" charset="0"/>
              </a:rPr>
              <a:t>Nearly Met the Standard</a:t>
            </a:r>
          </a:p>
        </p:txBody>
      </p:sp>
      <p:grpSp>
        <p:nvGrpSpPr>
          <p:cNvPr id="59399" name="Group 9"/>
          <p:cNvGrpSpPr>
            <a:grpSpLocks/>
          </p:cNvGrpSpPr>
          <p:nvPr/>
        </p:nvGrpSpPr>
        <p:grpSpPr bwMode="auto">
          <a:xfrm>
            <a:off x="2847975" y="2527300"/>
            <a:ext cx="4052888" cy="474663"/>
            <a:chOff x="1266592" y="331291"/>
            <a:chExt cx="4053840" cy="474389"/>
          </a:xfrm>
        </p:grpSpPr>
        <p:sp>
          <p:nvSpPr>
            <p:cNvPr id="11" name="Pentagon 10"/>
            <p:cNvSpPr/>
            <p:nvPr/>
          </p:nvSpPr>
          <p:spPr>
            <a:xfrm rot="10800000">
              <a:off x="1266592" y="331291"/>
              <a:ext cx="4053840" cy="474389"/>
            </a:xfrm>
            <a:prstGeom prst="homePlate">
              <a:avLst/>
            </a:prstGeom>
            <a:solidFill>
              <a:srgbClr val="10273F"/>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Pentagon 4"/>
            <p:cNvSpPr/>
            <p:nvPr/>
          </p:nvSpPr>
          <p:spPr>
            <a:xfrm rot="21600000">
              <a:off x="1385683" y="331291"/>
              <a:ext cx="3934749" cy="474389"/>
            </a:xfrm>
            <a:prstGeom prst="rect">
              <a:avLst/>
            </a:prstGeom>
          </p:spPr>
          <p:style>
            <a:lnRef idx="0">
              <a:scrgbClr r="0" g="0" b="0"/>
            </a:lnRef>
            <a:fillRef idx="0">
              <a:scrgbClr r="0" g="0" b="0"/>
            </a:fillRef>
            <a:effectRef idx="0">
              <a:scrgbClr r="0" g="0" b="0"/>
            </a:effectRef>
            <a:fontRef idx="minor">
              <a:schemeClr val="lt1"/>
            </a:fontRef>
          </p:style>
          <p:txBody>
            <a:bodyPr lIns="365843" tIns="83820" rIns="156464" bIns="83820" spcCol="1270" anchor="ctr"/>
            <a:lstStyle/>
            <a:p>
              <a:pPr algn="ctr" defTabSz="977900" eaLnBrk="1" fontAlgn="auto" hangingPunct="1">
                <a:lnSpc>
                  <a:spcPct val="90000"/>
                </a:lnSpc>
                <a:spcAft>
                  <a:spcPct val="35000"/>
                </a:spcAft>
                <a:defRPr/>
              </a:pPr>
              <a:r>
                <a:rPr lang="en-US" sz="2200" dirty="0">
                  <a:latin typeface="Arial" pitchFamily="34" charset="0"/>
                  <a:cs typeface="Arial" pitchFamily="34" charset="0"/>
                </a:rPr>
                <a:t>Exceeded the Standard</a:t>
              </a:r>
            </a:p>
          </p:txBody>
        </p:sp>
      </p:grpSp>
      <p:grpSp>
        <p:nvGrpSpPr>
          <p:cNvPr id="59400" name="Group 12"/>
          <p:cNvGrpSpPr>
            <a:grpSpLocks/>
          </p:cNvGrpSpPr>
          <p:nvPr/>
        </p:nvGrpSpPr>
        <p:grpSpPr bwMode="auto">
          <a:xfrm>
            <a:off x="2847975" y="3479800"/>
            <a:ext cx="4052888" cy="474663"/>
            <a:chOff x="1266592" y="331291"/>
            <a:chExt cx="4053840" cy="474389"/>
          </a:xfrm>
        </p:grpSpPr>
        <p:sp>
          <p:nvSpPr>
            <p:cNvPr id="14" name="Pentagon 13"/>
            <p:cNvSpPr/>
            <p:nvPr/>
          </p:nvSpPr>
          <p:spPr>
            <a:xfrm rot="10800000">
              <a:off x="1266592" y="331291"/>
              <a:ext cx="4053840" cy="474389"/>
            </a:xfrm>
            <a:prstGeom prst="homePlate">
              <a:avLst/>
            </a:prstGeom>
            <a:solidFill>
              <a:srgbClr val="10273F"/>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Pentagon 4"/>
            <p:cNvSpPr/>
            <p:nvPr/>
          </p:nvSpPr>
          <p:spPr>
            <a:xfrm rot="21600000">
              <a:off x="1385683" y="331291"/>
              <a:ext cx="3934749" cy="474389"/>
            </a:xfrm>
            <a:prstGeom prst="rect">
              <a:avLst/>
            </a:prstGeom>
          </p:spPr>
          <p:style>
            <a:lnRef idx="0">
              <a:scrgbClr r="0" g="0" b="0"/>
            </a:lnRef>
            <a:fillRef idx="0">
              <a:scrgbClr r="0" g="0" b="0"/>
            </a:fillRef>
            <a:effectRef idx="0">
              <a:scrgbClr r="0" g="0" b="0"/>
            </a:effectRef>
            <a:fontRef idx="minor">
              <a:schemeClr val="lt1"/>
            </a:fontRef>
          </p:style>
          <p:txBody>
            <a:bodyPr lIns="365843" tIns="83820" rIns="156464" bIns="83820" spcCol="1270" anchor="ctr"/>
            <a:lstStyle/>
            <a:p>
              <a:pPr algn="ctr" defTabSz="977900" eaLnBrk="1" fontAlgn="auto" hangingPunct="1">
                <a:lnSpc>
                  <a:spcPct val="90000"/>
                </a:lnSpc>
                <a:spcAft>
                  <a:spcPct val="35000"/>
                </a:spcAft>
                <a:defRPr/>
              </a:pPr>
              <a:r>
                <a:rPr lang="en-US" sz="2200" dirty="0">
                  <a:latin typeface="Arial" pitchFamily="34" charset="0"/>
                  <a:cs typeface="Arial" pitchFamily="34" charset="0"/>
                </a:rPr>
                <a:t>Met the Standard</a:t>
              </a:r>
            </a:p>
          </p:txBody>
        </p:sp>
      </p:grpSp>
      <p:sp>
        <p:nvSpPr>
          <p:cNvPr id="49" name="Pentagon 48"/>
          <p:cNvSpPr/>
          <p:nvPr/>
        </p:nvSpPr>
        <p:spPr>
          <a:xfrm rot="10800000">
            <a:off x="2847975" y="5384800"/>
            <a:ext cx="4052888" cy="474663"/>
          </a:xfrm>
          <a:prstGeom prst="homePlate">
            <a:avLst/>
          </a:prstGeom>
          <a:solidFill>
            <a:srgbClr val="10273F"/>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Pentagon 4"/>
          <p:cNvSpPr/>
          <p:nvPr/>
        </p:nvSpPr>
        <p:spPr>
          <a:xfrm>
            <a:off x="2965450" y="5384800"/>
            <a:ext cx="3935413" cy="474663"/>
          </a:xfrm>
          <a:prstGeom prst="rect">
            <a:avLst/>
          </a:prstGeom>
        </p:spPr>
        <p:style>
          <a:lnRef idx="0">
            <a:scrgbClr r="0" g="0" b="0"/>
          </a:lnRef>
          <a:fillRef idx="0">
            <a:scrgbClr r="0" g="0" b="0"/>
          </a:fillRef>
          <a:effectRef idx="0">
            <a:scrgbClr r="0" g="0" b="0"/>
          </a:effectRef>
          <a:fontRef idx="minor">
            <a:schemeClr val="lt1"/>
          </a:fontRef>
        </p:style>
        <p:txBody>
          <a:bodyPr lIns="365843" tIns="83820" rIns="156464" bIns="83820" spcCol="1270" anchor="ctr"/>
          <a:lstStyle/>
          <a:p>
            <a:pPr algn="ctr" defTabSz="977900" eaLnBrk="1" fontAlgn="auto" hangingPunct="1">
              <a:lnSpc>
                <a:spcPct val="90000"/>
              </a:lnSpc>
              <a:spcAft>
                <a:spcPct val="35000"/>
              </a:spcAft>
              <a:defRPr/>
            </a:pPr>
            <a:r>
              <a:rPr lang="en-US" sz="2200" dirty="0">
                <a:latin typeface="Arial" pitchFamily="34" charset="0"/>
                <a:cs typeface="Arial" pitchFamily="34" charset="0"/>
              </a:rPr>
              <a:t>Has Not Met the Standard</a:t>
            </a:r>
          </a:p>
        </p:txBody>
      </p:sp>
      <p:pic>
        <p:nvPicPr>
          <p:cNvPr id="30" name="Picture 29" descr="button2.png"/>
          <p:cNvPicPr>
            <a:picLocks noChangeAspect="1"/>
          </p:cNvPicPr>
          <p:nvPr/>
        </p:nvPicPr>
        <p:blipFill>
          <a:blip r:embed="rId3"/>
          <a:stretch>
            <a:fillRect/>
          </a:stretch>
        </p:blipFill>
        <p:spPr>
          <a:xfrm>
            <a:off x="2379663" y="2352675"/>
            <a:ext cx="823912" cy="822325"/>
          </a:xfrm>
          <a:prstGeom prst="rect">
            <a:avLst/>
          </a:prstGeom>
          <a:ln>
            <a:noFill/>
          </a:ln>
          <a:effectLst>
            <a:outerShdw blurRad="50800" dist="38100" dir="2700000" algn="tl" rotWithShape="0">
              <a:srgbClr val="333333">
                <a:alpha val="40000"/>
              </a:srgbClr>
            </a:outerShdw>
          </a:effectLst>
        </p:spPr>
      </p:pic>
      <p:pic>
        <p:nvPicPr>
          <p:cNvPr id="35" name="Picture 34" descr="button2.png"/>
          <p:cNvPicPr>
            <a:picLocks noChangeAspect="1"/>
          </p:cNvPicPr>
          <p:nvPr/>
        </p:nvPicPr>
        <p:blipFill>
          <a:blip r:embed="rId3"/>
          <a:stretch>
            <a:fillRect/>
          </a:stretch>
        </p:blipFill>
        <p:spPr>
          <a:xfrm>
            <a:off x="2379663" y="3305175"/>
            <a:ext cx="823912" cy="822325"/>
          </a:xfrm>
          <a:prstGeom prst="rect">
            <a:avLst/>
          </a:prstGeom>
          <a:ln>
            <a:noFill/>
          </a:ln>
          <a:effectLst>
            <a:outerShdw blurRad="50800" dist="38100" dir="2700000" algn="tl" rotWithShape="0">
              <a:srgbClr val="333333">
                <a:alpha val="40000"/>
              </a:srgbClr>
            </a:outerShdw>
          </a:effectLst>
        </p:spPr>
      </p:pic>
      <p:pic>
        <p:nvPicPr>
          <p:cNvPr id="40" name="Picture 39" descr="button3.png"/>
          <p:cNvPicPr>
            <a:picLocks noChangeAspect="1"/>
          </p:cNvPicPr>
          <p:nvPr/>
        </p:nvPicPr>
        <p:blipFill>
          <a:blip r:embed="rId4"/>
          <a:stretch>
            <a:fillRect/>
          </a:stretch>
        </p:blipFill>
        <p:spPr>
          <a:xfrm>
            <a:off x="2379663" y="4257675"/>
            <a:ext cx="823912" cy="822325"/>
          </a:xfrm>
          <a:prstGeom prst="rect">
            <a:avLst/>
          </a:prstGeom>
          <a:effectLst>
            <a:outerShdw blurRad="50800" dist="38100" dir="2700000" algn="ctr" rotWithShape="0">
              <a:srgbClr val="000000">
                <a:alpha val="40000"/>
              </a:srgbClr>
            </a:outerShdw>
          </a:effectLst>
        </p:spPr>
      </p:pic>
      <p:pic>
        <p:nvPicPr>
          <p:cNvPr id="41" name="Picture 40" descr="button3.png"/>
          <p:cNvPicPr>
            <a:picLocks noChangeAspect="1"/>
          </p:cNvPicPr>
          <p:nvPr/>
        </p:nvPicPr>
        <p:blipFill>
          <a:blip r:embed="rId4"/>
          <a:stretch>
            <a:fillRect/>
          </a:stretch>
        </p:blipFill>
        <p:spPr>
          <a:xfrm>
            <a:off x="2379663" y="5232400"/>
            <a:ext cx="823912" cy="823913"/>
          </a:xfrm>
          <a:prstGeom prst="rect">
            <a:avLst/>
          </a:prstGeom>
          <a:effectLst>
            <a:outerShdw blurRad="50800" dist="38100" dir="2700000" algn="ctr" rotWithShape="0">
              <a:srgbClr val="000000">
                <a:alpha val="40000"/>
              </a:srgbClr>
            </a:outerShdw>
          </a:effectLst>
        </p:spPr>
      </p:pic>
      <p:sp>
        <p:nvSpPr>
          <p:cNvPr id="20" name="Title 1"/>
          <p:cNvSpPr>
            <a:spLocks noGrp="1"/>
          </p:cNvSpPr>
          <p:nvPr>
            <p:ph type="title"/>
          </p:nvPr>
        </p:nvSpPr>
        <p:spPr>
          <a:xfrm>
            <a:off x="1447800" y="486568"/>
            <a:ext cx="8054975" cy="566738"/>
          </a:xfrm>
        </p:spPr>
        <p:txBody>
          <a:bodyPr>
            <a:noAutofit/>
          </a:bodyPr>
          <a:lstStyle/>
          <a:p>
            <a:r>
              <a:rPr lang="en-US" altLang="en-US" sz="4000" b="1" dirty="0" smtClean="0">
                <a:solidFill>
                  <a:srgbClr val="572314"/>
                </a:solidFill>
              </a:rPr>
              <a:t>Overall Achievement Levels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1371600" y="731838"/>
            <a:ext cx="7772400" cy="1143000"/>
          </a:xfrm>
        </p:spPr>
        <p:txBody>
          <a:bodyPr/>
          <a:lstStyle/>
          <a:p>
            <a:r>
              <a:rPr lang="en-US" altLang="en-US" sz="3400" dirty="0" smtClean="0"/>
              <a:t>Smarter Balanced Scale Score Ranges for ELA/Literacy</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49451596"/>
              </p:ext>
            </p:extLst>
          </p:nvPr>
        </p:nvGraphicFramePr>
        <p:xfrm>
          <a:off x="1371600" y="2209800"/>
          <a:ext cx="7620000" cy="3758565"/>
        </p:xfrm>
        <a:graphic>
          <a:graphicData uri="http://schemas.openxmlformats.org/drawingml/2006/table">
            <a:tbl>
              <a:tblPr>
                <a:tableStyleId>{5C22544A-7EE6-4342-B048-85BDC9FD1C3A}</a:tableStyleId>
              </a:tblPr>
              <a:tblGrid>
                <a:gridCol w="1404967"/>
                <a:gridCol w="1209835"/>
                <a:gridCol w="1750823"/>
                <a:gridCol w="1746250"/>
                <a:gridCol w="1508125"/>
              </a:tblGrid>
              <a:tr h="457200">
                <a:tc>
                  <a:txBody>
                    <a:bodyPr/>
                    <a:lstStyle/>
                    <a:p>
                      <a:pPr algn="ctr" fontAlgn="ctr"/>
                      <a:r>
                        <a:rPr lang="en-US" sz="1800" b="1" u="none" strike="noStrike" dirty="0">
                          <a:effectLst/>
                          <a:latin typeface="+mj-lt"/>
                        </a:rPr>
                        <a:t>Grade</a:t>
                      </a:r>
                      <a:endParaRPr lang="en-US" sz="1800" b="1" i="0" u="none" strike="noStrike" dirty="0">
                        <a:solidFill>
                          <a:srgbClr val="000000"/>
                        </a:solidFill>
                        <a:effectLst/>
                        <a:latin typeface="+mj-lt"/>
                      </a:endParaRPr>
                    </a:p>
                  </a:txBody>
                  <a:tcPr marL="9525" marR="9525" marT="9525" marB="0" anchor="b">
                    <a:solidFill>
                      <a:srgbClr val="BBD9FD"/>
                    </a:solidFill>
                  </a:tcPr>
                </a:tc>
                <a:tc>
                  <a:txBody>
                    <a:bodyPr/>
                    <a:lstStyle/>
                    <a:p>
                      <a:pPr algn="ctr" fontAlgn="b"/>
                      <a:r>
                        <a:rPr lang="en-US" sz="1800" b="1" u="none" strike="noStrike" dirty="0" smtClean="0">
                          <a:effectLst/>
                          <a:latin typeface="+mj-lt"/>
                        </a:rPr>
                        <a:t>Level 1</a:t>
                      </a:r>
                    </a:p>
                    <a:p>
                      <a:pPr algn="ctr" fontAlgn="b"/>
                      <a:r>
                        <a:rPr lang="en-US" sz="1800" b="1" i="0" u="none" strike="noStrike" dirty="0" smtClean="0">
                          <a:solidFill>
                            <a:srgbClr val="000000"/>
                          </a:solidFill>
                          <a:effectLst/>
                          <a:latin typeface="+mj-lt"/>
                        </a:rPr>
                        <a:t>(Not Met)</a:t>
                      </a:r>
                      <a:endParaRPr lang="en-US" sz="1800" b="1" i="0" u="none" strike="noStrike" dirty="0">
                        <a:solidFill>
                          <a:srgbClr val="000000"/>
                        </a:solidFill>
                        <a:effectLst/>
                        <a:latin typeface="+mj-lt"/>
                      </a:endParaRPr>
                    </a:p>
                  </a:txBody>
                  <a:tcPr marL="9525" marR="9525" marT="9525" marB="0" anchor="b">
                    <a:solidFill>
                      <a:srgbClr val="BBD9FD"/>
                    </a:solidFill>
                  </a:tcPr>
                </a:tc>
                <a:tc>
                  <a:txBody>
                    <a:bodyPr/>
                    <a:lstStyle/>
                    <a:p>
                      <a:pPr algn="ctr" fontAlgn="b"/>
                      <a:r>
                        <a:rPr lang="en-US" sz="1800" b="1" u="none" strike="noStrike" dirty="0" smtClean="0">
                          <a:effectLst/>
                          <a:latin typeface="+mj-lt"/>
                        </a:rPr>
                        <a:t>Level 2</a:t>
                      </a:r>
                    </a:p>
                    <a:p>
                      <a:pPr algn="ctr" fontAlgn="b"/>
                      <a:r>
                        <a:rPr lang="en-US" sz="1800" b="1" i="0" u="none" strike="noStrike" dirty="0" smtClean="0">
                          <a:solidFill>
                            <a:srgbClr val="000000"/>
                          </a:solidFill>
                          <a:effectLst/>
                          <a:latin typeface="+mj-lt"/>
                        </a:rPr>
                        <a:t>(Nearly</a:t>
                      </a:r>
                      <a:r>
                        <a:rPr lang="en-US" sz="1800" b="1" i="0" u="none" strike="noStrike" baseline="0" dirty="0" smtClean="0">
                          <a:solidFill>
                            <a:srgbClr val="000000"/>
                          </a:solidFill>
                          <a:effectLst/>
                          <a:latin typeface="+mj-lt"/>
                        </a:rPr>
                        <a:t> Met)</a:t>
                      </a:r>
                      <a:endParaRPr lang="en-US" sz="1800" b="1" i="0" u="none" strike="noStrike" dirty="0">
                        <a:solidFill>
                          <a:srgbClr val="000000"/>
                        </a:solidFill>
                        <a:effectLst/>
                        <a:latin typeface="+mj-lt"/>
                      </a:endParaRPr>
                    </a:p>
                  </a:txBody>
                  <a:tcPr marL="9525" marR="9525" marT="9525" marB="0" anchor="b">
                    <a:solidFill>
                      <a:srgbClr val="BBD9FD"/>
                    </a:solidFill>
                  </a:tcPr>
                </a:tc>
                <a:tc>
                  <a:txBody>
                    <a:bodyPr/>
                    <a:lstStyle/>
                    <a:p>
                      <a:pPr algn="ctr" fontAlgn="b"/>
                      <a:r>
                        <a:rPr lang="en-US" sz="1800" b="1" u="none" strike="noStrike" dirty="0" smtClean="0">
                          <a:effectLst/>
                          <a:latin typeface="+mj-lt"/>
                        </a:rPr>
                        <a:t>Level 3</a:t>
                      </a:r>
                    </a:p>
                    <a:p>
                      <a:pPr algn="ctr" fontAlgn="b"/>
                      <a:r>
                        <a:rPr lang="en-US" sz="1800" b="1" i="0" u="none" strike="noStrike" dirty="0" smtClean="0">
                          <a:solidFill>
                            <a:srgbClr val="000000"/>
                          </a:solidFill>
                          <a:effectLst/>
                          <a:latin typeface="+mj-lt"/>
                        </a:rPr>
                        <a:t>(Met</a:t>
                      </a:r>
                      <a:r>
                        <a:rPr lang="en-US" sz="1800" b="1" i="0" u="none" strike="noStrike" baseline="0" dirty="0" smtClean="0">
                          <a:solidFill>
                            <a:srgbClr val="000000"/>
                          </a:solidFill>
                          <a:effectLst/>
                          <a:latin typeface="+mj-lt"/>
                        </a:rPr>
                        <a:t> Standard)</a:t>
                      </a:r>
                      <a:endParaRPr lang="en-US" sz="1800" b="1" i="0" u="none" strike="noStrike" dirty="0">
                        <a:solidFill>
                          <a:srgbClr val="000000"/>
                        </a:solidFill>
                        <a:effectLst/>
                        <a:latin typeface="+mj-lt"/>
                      </a:endParaRPr>
                    </a:p>
                  </a:txBody>
                  <a:tcPr marL="9525" marR="9525" marT="9525" marB="0" anchor="b">
                    <a:solidFill>
                      <a:srgbClr val="BBD9FD"/>
                    </a:solidFill>
                  </a:tcPr>
                </a:tc>
                <a:tc>
                  <a:txBody>
                    <a:bodyPr/>
                    <a:lstStyle/>
                    <a:p>
                      <a:pPr algn="ctr" fontAlgn="b"/>
                      <a:r>
                        <a:rPr lang="en-US" sz="1800" b="1" u="none" strike="noStrike" dirty="0" smtClean="0">
                          <a:effectLst/>
                          <a:latin typeface="+mj-lt"/>
                        </a:rPr>
                        <a:t>Level 4</a:t>
                      </a:r>
                    </a:p>
                    <a:p>
                      <a:pPr algn="ctr" fontAlgn="b"/>
                      <a:r>
                        <a:rPr lang="en-US" sz="1800" b="1" i="0" u="none" strike="noStrike" dirty="0" smtClean="0">
                          <a:solidFill>
                            <a:srgbClr val="000000"/>
                          </a:solidFill>
                          <a:effectLst/>
                          <a:latin typeface="+mj-lt"/>
                        </a:rPr>
                        <a:t>(Exceeded)</a:t>
                      </a:r>
                      <a:endParaRPr lang="en-US" sz="1800" b="1" i="0" u="none" strike="noStrike" dirty="0">
                        <a:solidFill>
                          <a:srgbClr val="000000"/>
                        </a:solidFill>
                        <a:effectLst/>
                        <a:latin typeface="+mj-lt"/>
                      </a:endParaRPr>
                    </a:p>
                  </a:txBody>
                  <a:tcPr marL="9525" marR="9525" marT="9525" marB="0" anchor="b">
                    <a:solidFill>
                      <a:srgbClr val="BBD9FD"/>
                    </a:solidFill>
                  </a:tcPr>
                </a:tc>
              </a:tr>
              <a:tr h="457200">
                <a:tc>
                  <a:txBody>
                    <a:bodyPr/>
                    <a:lstStyle/>
                    <a:p>
                      <a:pPr algn="ctr" fontAlgn="ctr"/>
                      <a:r>
                        <a:rPr lang="en-US" sz="1800" u="none" strike="noStrike" dirty="0">
                          <a:effectLst/>
                          <a:latin typeface="+mj-lt"/>
                        </a:rPr>
                        <a:t>3</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2114–2366</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2367</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2431</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2432</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2489</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2490</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2623</a:t>
                      </a:r>
                      <a:endParaRPr lang="en-US" sz="1800" b="0" i="0" u="none" strike="noStrike" dirty="0">
                        <a:solidFill>
                          <a:srgbClr val="000000"/>
                        </a:solidFill>
                        <a:effectLst/>
                        <a:latin typeface="+mj-lt"/>
                      </a:endParaRPr>
                    </a:p>
                  </a:txBody>
                  <a:tcPr marL="9525" marR="9525" marT="9525" marB="0" anchor="ctr">
                    <a:solidFill>
                      <a:srgbClr val="BBD9FD"/>
                    </a:solidFill>
                  </a:tcPr>
                </a:tc>
              </a:tr>
              <a:tr h="457200">
                <a:tc>
                  <a:txBody>
                    <a:bodyPr/>
                    <a:lstStyle/>
                    <a:p>
                      <a:pPr algn="ctr" fontAlgn="ctr"/>
                      <a:r>
                        <a:rPr lang="en-US" sz="1800" u="none" strike="noStrike" dirty="0">
                          <a:effectLst/>
                          <a:latin typeface="+mj-lt"/>
                        </a:rPr>
                        <a:t>4</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2131</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2415</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2416</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2472</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2473</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2532</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2533</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2663</a:t>
                      </a:r>
                      <a:endParaRPr lang="en-US" sz="1800" b="0" i="0" u="none" strike="noStrike" dirty="0">
                        <a:solidFill>
                          <a:srgbClr val="000000"/>
                        </a:solidFill>
                        <a:effectLst/>
                        <a:latin typeface="+mj-lt"/>
                      </a:endParaRPr>
                    </a:p>
                  </a:txBody>
                  <a:tcPr marL="9525" marR="9525" marT="9525" marB="0" anchor="ctr">
                    <a:solidFill>
                      <a:srgbClr val="BBD9FD"/>
                    </a:solidFill>
                  </a:tcPr>
                </a:tc>
              </a:tr>
              <a:tr h="457200">
                <a:tc>
                  <a:txBody>
                    <a:bodyPr/>
                    <a:lstStyle/>
                    <a:p>
                      <a:pPr algn="ctr" fontAlgn="ctr"/>
                      <a:r>
                        <a:rPr lang="en-US" sz="1800" u="none" strike="noStrike" dirty="0">
                          <a:effectLst/>
                          <a:latin typeface="+mj-lt"/>
                        </a:rPr>
                        <a:t>5</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2201</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2441</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2442</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2501</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2502</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2581</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2582</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2701</a:t>
                      </a:r>
                      <a:endParaRPr lang="en-US" sz="1800" b="0" i="0" u="none" strike="noStrike" dirty="0">
                        <a:solidFill>
                          <a:srgbClr val="000000"/>
                        </a:solidFill>
                        <a:effectLst/>
                        <a:latin typeface="+mj-lt"/>
                      </a:endParaRPr>
                    </a:p>
                  </a:txBody>
                  <a:tcPr marL="9525" marR="9525" marT="9525" marB="0" anchor="ctr">
                    <a:solidFill>
                      <a:srgbClr val="BBD9FD"/>
                    </a:solidFill>
                  </a:tcPr>
                </a:tc>
              </a:tr>
              <a:tr h="457200">
                <a:tc>
                  <a:txBody>
                    <a:bodyPr/>
                    <a:lstStyle/>
                    <a:p>
                      <a:pPr algn="ctr" fontAlgn="ctr"/>
                      <a:r>
                        <a:rPr lang="en-US" sz="1800" u="none" strike="noStrike" dirty="0">
                          <a:effectLst/>
                          <a:latin typeface="+mj-lt"/>
                        </a:rPr>
                        <a:t>6</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2210</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2456</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2457</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2530</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2531</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2617</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2618</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2724</a:t>
                      </a:r>
                      <a:endParaRPr lang="en-US" sz="1800" b="0" i="0" u="none" strike="noStrike" dirty="0">
                        <a:solidFill>
                          <a:srgbClr val="000000"/>
                        </a:solidFill>
                        <a:effectLst/>
                        <a:latin typeface="+mj-lt"/>
                      </a:endParaRPr>
                    </a:p>
                  </a:txBody>
                  <a:tcPr marL="9525" marR="9525" marT="9525" marB="0" anchor="ctr">
                    <a:solidFill>
                      <a:srgbClr val="BBD9FD"/>
                    </a:solidFill>
                  </a:tcPr>
                </a:tc>
              </a:tr>
              <a:tr h="457200">
                <a:tc>
                  <a:txBody>
                    <a:bodyPr/>
                    <a:lstStyle/>
                    <a:p>
                      <a:pPr algn="ctr" fontAlgn="ctr"/>
                      <a:r>
                        <a:rPr lang="en-US" sz="1800" u="none" strike="noStrike" dirty="0">
                          <a:effectLst/>
                          <a:latin typeface="+mj-lt"/>
                        </a:rPr>
                        <a:t>7</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2258</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2478</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2479</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2551</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2552</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2648</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2649</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2745</a:t>
                      </a:r>
                      <a:endParaRPr lang="en-US" sz="1800" b="0" i="0" u="none" strike="noStrike" dirty="0">
                        <a:solidFill>
                          <a:srgbClr val="000000"/>
                        </a:solidFill>
                        <a:effectLst/>
                        <a:latin typeface="+mj-lt"/>
                      </a:endParaRPr>
                    </a:p>
                  </a:txBody>
                  <a:tcPr marL="9525" marR="9525" marT="9525" marB="0" anchor="ctr">
                    <a:solidFill>
                      <a:srgbClr val="BBD9FD"/>
                    </a:solidFill>
                  </a:tcPr>
                </a:tc>
              </a:tr>
              <a:tr h="457200">
                <a:tc>
                  <a:txBody>
                    <a:bodyPr/>
                    <a:lstStyle/>
                    <a:p>
                      <a:pPr algn="ctr" fontAlgn="ctr"/>
                      <a:r>
                        <a:rPr lang="en-US" sz="1800" u="none" strike="noStrike" dirty="0">
                          <a:effectLst/>
                          <a:latin typeface="+mj-lt"/>
                        </a:rPr>
                        <a:t>8</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2288</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2486</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2487</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2566</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2567</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2667</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2668</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2769</a:t>
                      </a:r>
                      <a:endParaRPr lang="en-US" sz="1800" b="0" i="0" u="none" strike="noStrike" dirty="0">
                        <a:solidFill>
                          <a:srgbClr val="000000"/>
                        </a:solidFill>
                        <a:effectLst/>
                        <a:latin typeface="+mj-lt"/>
                      </a:endParaRPr>
                    </a:p>
                  </a:txBody>
                  <a:tcPr marL="9525" marR="9525" marT="9525" marB="0" anchor="ctr">
                    <a:solidFill>
                      <a:srgbClr val="BBD9FD"/>
                    </a:solidFill>
                  </a:tcPr>
                </a:tc>
              </a:tr>
              <a:tr h="457200">
                <a:tc>
                  <a:txBody>
                    <a:bodyPr/>
                    <a:lstStyle/>
                    <a:p>
                      <a:pPr algn="ctr" fontAlgn="ctr"/>
                      <a:r>
                        <a:rPr lang="en-US" sz="1800" u="none" strike="noStrike" dirty="0">
                          <a:effectLst/>
                          <a:latin typeface="+mj-lt"/>
                        </a:rPr>
                        <a:t>11</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2299</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2492</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2493</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2582</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2583</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2681</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2682</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2795</a:t>
                      </a:r>
                      <a:endParaRPr lang="en-US" sz="1800" b="0" i="0" u="none" strike="noStrike" dirty="0">
                        <a:solidFill>
                          <a:srgbClr val="000000"/>
                        </a:solidFill>
                        <a:effectLst/>
                        <a:latin typeface="+mj-lt"/>
                      </a:endParaRPr>
                    </a:p>
                  </a:txBody>
                  <a:tcPr marL="9525" marR="9525" marT="9525" marB="0" anchor="ctr">
                    <a:solidFill>
                      <a:srgbClr val="BBD9FD"/>
                    </a:solidFill>
                  </a:tcPr>
                </a:tc>
              </a:tr>
            </a:tbl>
          </a:graphicData>
        </a:graphic>
      </p:graphicFrame>
      <p:sp>
        <p:nvSpPr>
          <p:cNvPr id="2" name="Footer Placeholder 1"/>
          <p:cNvSpPr>
            <a:spLocks noGrp="1"/>
          </p:cNvSpPr>
          <p:nvPr>
            <p:ph type="ftr" sz="quarter" idx="11"/>
          </p:nvPr>
        </p:nvSpPr>
        <p:spPr/>
        <p:txBody>
          <a:bodyPr/>
          <a:lstStyle/>
          <a:p>
            <a:r>
              <a:rPr lang="en-US" dirty="0" smtClean="0"/>
              <a:t>Assessment Services</a:t>
            </a:r>
            <a:endParaRPr lang="en-US" dirty="0"/>
          </a:p>
        </p:txBody>
      </p:sp>
      <p:sp>
        <p:nvSpPr>
          <p:cNvPr id="3" name="Slide Number Placeholder 2"/>
          <p:cNvSpPr>
            <a:spLocks noGrp="1"/>
          </p:cNvSpPr>
          <p:nvPr>
            <p:ph type="sldNum" sz="quarter" idx="12"/>
          </p:nvPr>
        </p:nvSpPr>
        <p:spPr/>
        <p:txBody>
          <a:bodyPr/>
          <a:lstStyle/>
          <a:p>
            <a:fld id="{E7918F22-7EAD-48B3-BC13-6B176E228580}" type="slidenum">
              <a:rPr lang="en-US" smtClean="0"/>
              <a:pPr/>
              <a:t>12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1659"/>
    </mc:Choice>
    <mc:Fallback xmlns="">
      <p:transition spd="slow" advTm="116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1600200" y="731838"/>
            <a:ext cx="7543800" cy="1143000"/>
          </a:xfrm>
        </p:spPr>
        <p:txBody>
          <a:bodyPr/>
          <a:lstStyle/>
          <a:p>
            <a:r>
              <a:rPr lang="en-US" altLang="en-US" sz="3400" dirty="0" smtClean="0"/>
              <a:t>Smarter Balanced Scale Score Ranges for Mathematics</a:t>
            </a:r>
          </a:p>
        </p:txBody>
      </p:sp>
      <p:graphicFrame>
        <p:nvGraphicFramePr>
          <p:cNvPr id="5" name="Content Placeholder 5"/>
          <p:cNvGraphicFramePr>
            <a:graphicFrameLocks/>
          </p:cNvGraphicFramePr>
          <p:nvPr>
            <p:extLst>
              <p:ext uri="{D42A27DB-BD31-4B8C-83A1-F6EECF244321}">
                <p14:modId xmlns:p14="http://schemas.microsoft.com/office/powerpoint/2010/main" val="984253220"/>
              </p:ext>
            </p:extLst>
          </p:nvPr>
        </p:nvGraphicFramePr>
        <p:xfrm>
          <a:off x="1573567" y="2133600"/>
          <a:ext cx="7299325" cy="3758565"/>
        </p:xfrm>
        <a:graphic>
          <a:graphicData uri="http://schemas.openxmlformats.org/drawingml/2006/table">
            <a:tbl>
              <a:tblPr>
                <a:tableStyleId>{5C22544A-7EE6-4342-B048-85BDC9FD1C3A}</a:tableStyleId>
              </a:tblPr>
              <a:tblGrid>
                <a:gridCol w="1245833"/>
                <a:gridCol w="1600200"/>
                <a:gridCol w="1447800"/>
                <a:gridCol w="1633930"/>
                <a:gridCol w="1371562"/>
              </a:tblGrid>
              <a:tr h="457200">
                <a:tc>
                  <a:txBody>
                    <a:bodyPr/>
                    <a:lstStyle/>
                    <a:p>
                      <a:pPr algn="ctr" fontAlgn="ctr"/>
                      <a:r>
                        <a:rPr lang="en-US" sz="1800" b="1" i="0" u="none" strike="noStrike" dirty="0">
                          <a:effectLst/>
                          <a:latin typeface="+mj-lt"/>
                        </a:rPr>
                        <a:t>Grade</a:t>
                      </a:r>
                      <a:endParaRPr lang="en-US" sz="1800" b="1" i="0" u="none" strike="noStrike" dirty="0">
                        <a:solidFill>
                          <a:srgbClr val="000000"/>
                        </a:solidFill>
                        <a:effectLst/>
                        <a:latin typeface="+mj-lt"/>
                      </a:endParaRPr>
                    </a:p>
                  </a:txBody>
                  <a:tcPr marL="9525" marR="9525" marT="9525" marB="0" anchor="b">
                    <a:solidFill>
                      <a:srgbClr val="BBD9FD"/>
                    </a:solidFill>
                  </a:tcPr>
                </a:tc>
                <a:tc>
                  <a:txBody>
                    <a:bodyPr/>
                    <a:lstStyle/>
                    <a:p>
                      <a:pPr algn="ctr" fontAlgn="b"/>
                      <a:r>
                        <a:rPr lang="en-US" sz="1800" b="1" i="0" u="none" strike="noStrike" dirty="0" smtClean="0">
                          <a:effectLst/>
                          <a:latin typeface="+mj-lt"/>
                        </a:rPr>
                        <a:t>Level 1</a:t>
                      </a:r>
                    </a:p>
                    <a:p>
                      <a:pPr algn="ctr" fontAlgn="b"/>
                      <a:r>
                        <a:rPr lang="en-US" sz="1800" b="1" i="0" u="none" strike="noStrike" dirty="0" smtClean="0">
                          <a:solidFill>
                            <a:srgbClr val="000000"/>
                          </a:solidFill>
                          <a:effectLst/>
                          <a:latin typeface="+mj-lt"/>
                        </a:rPr>
                        <a:t>(Not Met)</a:t>
                      </a:r>
                      <a:endParaRPr lang="en-US" sz="1800" b="1" i="0" u="none" strike="noStrike" dirty="0">
                        <a:solidFill>
                          <a:srgbClr val="000000"/>
                        </a:solidFill>
                        <a:effectLst/>
                        <a:latin typeface="+mj-lt"/>
                      </a:endParaRPr>
                    </a:p>
                  </a:txBody>
                  <a:tcPr marL="9525" marR="9525" marT="9525" marB="0" anchor="b">
                    <a:solidFill>
                      <a:srgbClr val="BBD9FD"/>
                    </a:solidFill>
                  </a:tcPr>
                </a:tc>
                <a:tc>
                  <a:txBody>
                    <a:bodyPr/>
                    <a:lstStyle/>
                    <a:p>
                      <a:pPr algn="ctr" fontAlgn="b"/>
                      <a:r>
                        <a:rPr lang="en-US" sz="1800" b="1" i="0" u="none" strike="noStrike" dirty="0" smtClean="0">
                          <a:solidFill>
                            <a:srgbClr val="000000"/>
                          </a:solidFill>
                          <a:effectLst/>
                          <a:latin typeface="+mj-lt"/>
                        </a:rPr>
                        <a:t>Level 2</a:t>
                      </a:r>
                    </a:p>
                    <a:p>
                      <a:pPr algn="ctr" fontAlgn="b"/>
                      <a:r>
                        <a:rPr lang="en-US" sz="1800" b="1" i="0" u="none" strike="noStrike" dirty="0" smtClean="0">
                          <a:solidFill>
                            <a:srgbClr val="000000"/>
                          </a:solidFill>
                          <a:effectLst/>
                          <a:latin typeface="+mj-lt"/>
                        </a:rPr>
                        <a:t>(Nearly Met)</a:t>
                      </a:r>
                      <a:endParaRPr lang="en-US" sz="1800" b="1" i="0" u="none" strike="noStrike" dirty="0">
                        <a:solidFill>
                          <a:srgbClr val="000000"/>
                        </a:solidFill>
                        <a:effectLst/>
                        <a:latin typeface="+mj-lt"/>
                      </a:endParaRPr>
                    </a:p>
                  </a:txBody>
                  <a:tcPr marL="9525" marR="9525" marT="9525" marB="0" anchor="b">
                    <a:solidFill>
                      <a:srgbClr val="BBD9FD"/>
                    </a:solidFill>
                  </a:tcPr>
                </a:tc>
                <a:tc>
                  <a:txBody>
                    <a:bodyPr/>
                    <a:lstStyle/>
                    <a:p>
                      <a:pPr algn="ctr" fontAlgn="b"/>
                      <a:r>
                        <a:rPr lang="en-US" sz="1800" b="1" i="0" u="none" strike="noStrike" dirty="0" smtClean="0">
                          <a:solidFill>
                            <a:srgbClr val="000000"/>
                          </a:solidFill>
                          <a:effectLst/>
                          <a:latin typeface="+mj-lt"/>
                        </a:rPr>
                        <a:t>Level 3</a:t>
                      </a:r>
                    </a:p>
                    <a:p>
                      <a:pPr algn="ctr" fontAlgn="b"/>
                      <a:r>
                        <a:rPr lang="en-US" sz="1800" b="1" i="0" u="none" strike="noStrike" dirty="0" smtClean="0">
                          <a:solidFill>
                            <a:srgbClr val="000000"/>
                          </a:solidFill>
                          <a:effectLst/>
                          <a:latin typeface="+mj-lt"/>
                        </a:rPr>
                        <a:t>(Met Standard)</a:t>
                      </a:r>
                      <a:endParaRPr lang="en-US" sz="1800" b="1" i="0" u="none" strike="noStrike" dirty="0">
                        <a:solidFill>
                          <a:srgbClr val="000000"/>
                        </a:solidFill>
                        <a:effectLst/>
                        <a:latin typeface="+mj-lt"/>
                      </a:endParaRPr>
                    </a:p>
                  </a:txBody>
                  <a:tcPr marL="9525" marR="9525" marT="9525" marB="0" anchor="b">
                    <a:solidFill>
                      <a:srgbClr val="BBD9FD"/>
                    </a:solidFill>
                  </a:tcPr>
                </a:tc>
                <a:tc>
                  <a:txBody>
                    <a:bodyPr/>
                    <a:lstStyle/>
                    <a:p>
                      <a:pPr algn="ctr" fontAlgn="b"/>
                      <a:r>
                        <a:rPr lang="en-US" sz="1800" b="1" i="0" u="none" strike="noStrike" dirty="0" smtClean="0">
                          <a:solidFill>
                            <a:srgbClr val="000000"/>
                          </a:solidFill>
                          <a:effectLst/>
                          <a:latin typeface="+mj-lt"/>
                        </a:rPr>
                        <a:t>Level 4</a:t>
                      </a:r>
                    </a:p>
                    <a:p>
                      <a:pPr algn="ctr" fontAlgn="b"/>
                      <a:r>
                        <a:rPr lang="en-US" sz="1800" b="1" i="0" u="none" strike="noStrike" dirty="0" smtClean="0">
                          <a:solidFill>
                            <a:srgbClr val="000000"/>
                          </a:solidFill>
                          <a:effectLst/>
                          <a:latin typeface="+mj-lt"/>
                        </a:rPr>
                        <a:t>(Exceeded)</a:t>
                      </a:r>
                      <a:endParaRPr lang="en-US" sz="1800" b="1" i="0" u="none" strike="noStrike" dirty="0">
                        <a:solidFill>
                          <a:srgbClr val="000000"/>
                        </a:solidFill>
                        <a:effectLst/>
                        <a:latin typeface="+mj-lt"/>
                      </a:endParaRPr>
                    </a:p>
                  </a:txBody>
                  <a:tcPr marL="9525" marR="9525" marT="9525" marB="0" anchor="b">
                    <a:solidFill>
                      <a:srgbClr val="BBD9FD"/>
                    </a:solidFill>
                  </a:tcPr>
                </a:tc>
              </a:tr>
              <a:tr h="457200">
                <a:tc>
                  <a:txBody>
                    <a:bodyPr/>
                    <a:lstStyle/>
                    <a:p>
                      <a:pPr algn="ctr" fontAlgn="ctr"/>
                      <a:r>
                        <a:rPr lang="en-US" sz="1800" u="none" strike="noStrike" dirty="0">
                          <a:effectLst/>
                          <a:latin typeface="+mj-lt"/>
                        </a:rPr>
                        <a:t>3</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2189</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2380</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2381</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2435</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2436</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2500</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2501</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2621</a:t>
                      </a:r>
                      <a:endParaRPr lang="en-US" sz="1800" b="0" i="0" u="none" strike="noStrike" dirty="0">
                        <a:solidFill>
                          <a:srgbClr val="000000"/>
                        </a:solidFill>
                        <a:effectLst/>
                        <a:latin typeface="+mj-lt"/>
                      </a:endParaRPr>
                    </a:p>
                  </a:txBody>
                  <a:tcPr marL="9525" marR="9525" marT="9525" marB="0" anchor="ctr">
                    <a:solidFill>
                      <a:srgbClr val="BBD9FD"/>
                    </a:solidFill>
                  </a:tcPr>
                </a:tc>
              </a:tr>
              <a:tr h="457200">
                <a:tc>
                  <a:txBody>
                    <a:bodyPr/>
                    <a:lstStyle/>
                    <a:p>
                      <a:pPr algn="ctr" fontAlgn="ctr"/>
                      <a:r>
                        <a:rPr lang="en-US" sz="1800" u="none" strike="noStrike" dirty="0">
                          <a:effectLst/>
                          <a:latin typeface="+mj-lt"/>
                        </a:rPr>
                        <a:t>4</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2204</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2410</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2411</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2484</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2485</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2548</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2549</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2659</a:t>
                      </a:r>
                      <a:endParaRPr lang="en-US" sz="1800" b="0" i="0" u="none" strike="noStrike" dirty="0">
                        <a:solidFill>
                          <a:srgbClr val="000000"/>
                        </a:solidFill>
                        <a:effectLst/>
                        <a:latin typeface="+mj-lt"/>
                      </a:endParaRPr>
                    </a:p>
                  </a:txBody>
                  <a:tcPr marL="9525" marR="9525" marT="9525" marB="0" anchor="ctr">
                    <a:solidFill>
                      <a:srgbClr val="BBD9FD"/>
                    </a:solidFill>
                  </a:tcPr>
                </a:tc>
              </a:tr>
              <a:tr h="457200">
                <a:tc>
                  <a:txBody>
                    <a:bodyPr/>
                    <a:lstStyle/>
                    <a:p>
                      <a:pPr algn="ctr" fontAlgn="ctr"/>
                      <a:r>
                        <a:rPr lang="en-US" sz="1800" u="none" strike="noStrike" dirty="0">
                          <a:effectLst/>
                          <a:latin typeface="+mj-lt"/>
                        </a:rPr>
                        <a:t>5</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2219</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2454</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2455</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2527</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2528</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2578</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2579</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2700</a:t>
                      </a:r>
                      <a:endParaRPr lang="en-US" sz="1800" b="0" i="0" u="none" strike="noStrike" dirty="0">
                        <a:solidFill>
                          <a:srgbClr val="000000"/>
                        </a:solidFill>
                        <a:effectLst/>
                        <a:latin typeface="+mj-lt"/>
                      </a:endParaRPr>
                    </a:p>
                  </a:txBody>
                  <a:tcPr marL="9525" marR="9525" marT="9525" marB="0" anchor="ctr">
                    <a:solidFill>
                      <a:srgbClr val="BBD9FD"/>
                    </a:solidFill>
                  </a:tcPr>
                </a:tc>
              </a:tr>
              <a:tr h="457200">
                <a:tc>
                  <a:txBody>
                    <a:bodyPr/>
                    <a:lstStyle/>
                    <a:p>
                      <a:pPr algn="ctr" fontAlgn="ctr"/>
                      <a:r>
                        <a:rPr lang="en-US" sz="1800" u="none" strike="noStrike" dirty="0">
                          <a:effectLst/>
                          <a:latin typeface="+mj-lt"/>
                        </a:rPr>
                        <a:t>6</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2235</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2472</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2473</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2551</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2552</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2609</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2610</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2748</a:t>
                      </a:r>
                      <a:endParaRPr lang="en-US" sz="1800" b="0" i="0" u="none" strike="noStrike" dirty="0">
                        <a:solidFill>
                          <a:srgbClr val="000000"/>
                        </a:solidFill>
                        <a:effectLst/>
                        <a:latin typeface="+mj-lt"/>
                      </a:endParaRPr>
                    </a:p>
                  </a:txBody>
                  <a:tcPr marL="9525" marR="9525" marT="9525" marB="0" anchor="ctr">
                    <a:solidFill>
                      <a:srgbClr val="BBD9FD"/>
                    </a:solidFill>
                  </a:tcPr>
                </a:tc>
              </a:tr>
              <a:tr h="457200">
                <a:tc>
                  <a:txBody>
                    <a:bodyPr/>
                    <a:lstStyle/>
                    <a:p>
                      <a:pPr algn="ctr" fontAlgn="ctr"/>
                      <a:r>
                        <a:rPr lang="en-US" sz="1800" u="none" strike="noStrike" dirty="0">
                          <a:effectLst/>
                          <a:latin typeface="+mj-lt"/>
                        </a:rPr>
                        <a:t>7</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2250</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2483</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2484</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2566</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2567</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2634</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2635</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2778</a:t>
                      </a:r>
                      <a:endParaRPr lang="en-US" sz="1800" b="0" i="0" u="none" strike="noStrike" dirty="0">
                        <a:solidFill>
                          <a:srgbClr val="000000"/>
                        </a:solidFill>
                        <a:effectLst/>
                        <a:latin typeface="+mj-lt"/>
                      </a:endParaRPr>
                    </a:p>
                  </a:txBody>
                  <a:tcPr marL="9525" marR="9525" marT="9525" marB="0" anchor="ctr">
                    <a:solidFill>
                      <a:srgbClr val="BBD9FD"/>
                    </a:solidFill>
                  </a:tcPr>
                </a:tc>
              </a:tr>
              <a:tr h="457200">
                <a:tc>
                  <a:txBody>
                    <a:bodyPr/>
                    <a:lstStyle/>
                    <a:p>
                      <a:pPr algn="ctr" fontAlgn="ctr"/>
                      <a:r>
                        <a:rPr lang="en-US" sz="1800" u="none" strike="noStrike" dirty="0">
                          <a:effectLst/>
                          <a:latin typeface="+mj-lt"/>
                        </a:rPr>
                        <a:t>8</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2265</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2503</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2504</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2585</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2586</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2652</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2653</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2802</a:t>
                      </a:r>
                      <a:endParaRPr lang="en-US" sz="1800" b="0" i="0" u="none" strike="noStrike" dirty="0">
                        <a:solidFill>
                          <a:srgbClr val="000000"/>
                        </a:solidFill>
                        <a:effectLst/>
                        <a:latin typeface="+mj-lt"/>
                      </a:endParaRPr>
                    </a:p>
                  </a:txBody>
                  <a:tcPr marL="9525" marR="9525" marT="9525" marB="0" anchor="ctr">
                    <a:solidFill>
                      <a:srgbClr val="BBD9FD"/>
                    </a:solidFill>
                  </a:tcPr>
                </a:tc>
              </a:tr>
              <a:tr h="457200">
                <a:tc>
                  <a:txBody>
                    <a:bodyPr/>
                    <a:lstStyle/>
                    <a:p>
                      <a:pPr algn="ctr" fontAlgn="ctr"/>
                      <a:r>
                        <a:rPr lang="en-US" sz="1800" u="none" strike="noStrike" dirty="0">
                          <a:effectLst/>
                          <a:latin typeface="+mj-lt"/>
                        </a:rPr>
                        <a:t>11</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2280</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2542</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2543</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2627</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b="0" i="0" u="none" strike="noStrike" dirty="0" smtClean="0">
                          <a:solidFill>
                            <a:srgbClr val="000000"/>
                          </a:solidFill>
                          <a:effectLst/>
                          <a:latin typeface="+mj-lt"/>
                        </a:rPr>
                        <a:t>2628</a:t>
                      </a:r>
                      <a:r>
                        <a:rPr lang="en-US" sz="1800" u="none" strike="noStrike" kern="1200" dirty="0" smtClean="0">
                          <a:solidFill>
                            <a:schemeClr val="dk1"/>
                          </a:solidFill>
                          <a:effectLst/>
                          <a:latin typeface="+mn-lt"/>
                          <a:ea typeface="+mn-ea"/>
                          <a:cs typeface="+mn-cs"/>
                        </a:rPr>
                        <a:t>–</a:t>
                      </a:r>
                      <a:r>
                        <a:rPr lang="en-US" sz="1800" b="0" i="0" u="none" strike="noStrike" dirty="0" smtClean="0">
                          <a:solidFill>
                            <a:srgbClr val="000000"/>
                          </a:solidFill>
                          <a:effectLst/>
                          <a:latin typeface="+mj-lt"/>
                        </a:rPr>
                        <a:t>2717</a:t>
                      </a:r>
                      <a:endParaRPr lang="en-US" sz="1800" b="0" i="0" u="none" strike="noStrike" dirty="0">
                        <a:solidFill>
                          <a:srgbClr val="000000"/>
                        </a:solidFill>
                        <a:effectLst/>
                        <a:latin typeface="+mj-lt"/>
                      </a:endParaRPr>
                    </a:p>
                  </a:txBody>
                  <a:tcPr marL="9525" marR="9525" marT="9525" marB="0" anchor="ctr">
                    <a:solidFill>
                      <a:srgbClr val="BBD9FD"/>
                    </a:solidFill>
                  </a:tcPr>
                </a:tc>
                <a:tc>
                  <a:txBody>
                    <a:bodyPr/>
                    <a:lstStyle/>
                    <a:p>
                      <a:pPr algn="ctr" fontAlgn="ctr"/>
                      <a:r>
                        <a:rPr lang="en-US" sz="1800" u="none" strike="noStrike" dirty="0" smtClean="0">
                          <a:effectLst/>
                          <a:latin typeface="+mj-lt"/>
                        </a:rPr>
                        <a:t>2718</a:t>
                      </a:r>
                      <a:r>
                        <a:rPr lang="en-US" sz="1800" u="none" strike="noStrike" kern="1200" dirty="0" smtClean="0">
                          <a:solidFill>
                            <a:schemeClr val="dk1"/>
                          </a:solidFill>
                          <a:effectLst/>
                          <a:latin typeface="+mn-lt"/>
                          <a:ea typeface="+mn-ea"/>
                          <a:cs typeface="+mn-cs"/>
                        </a:rPr>
                        <a:t>–</a:t>
                      </a:r>
                      <a:r>
                        <a:rPr lang="en-US" sz="1800" u="none" strike="noStrike" dirty="0" smtClean="0">
                          <a:effectLst/>
                          <a:latin typeface="+mj-lt"/>
                        </a:rPr>
                        <a:t>2862</a:t>
                      </a:r>
                      <a:endParaRPr lang="en-US" sz="1800" b="0" i="0" u="none" strike="noStrike" dirty="0">
                        <a:solidFill>
                          <a:srgbClr val="000000"/>
                        </a:solidFill>
                        <a:effectLst/>
                        <a:latin typeface="+mj-lt"/>
                      </a:endParaRPr>
                    </a:p>
                  </a:txBody>
                  <a:tcPr marL="9525" marR="9525" marT="9525" marB="0" anchor="ctr">
                    <a:solidFill>
                      <a:srgbClr val="BBD9FD"/>
                    </a:solidFill>
                  </a:tcPr>
                </a:tc>
              </a:tr>
            </a:tbl>
          </a:graphicData>
        </a:graphic>
      </p:graphicFrame>
      <p:sp>
        <p:nvSpPr>
          <p:cNvPr id="2" name="Footer Placeholder 1"/>
          <p:cNvSpPr>
            <a:spLocks noGrp="1"/>
          </p:cNvSpPr>
          <p:nvPr>
            <p:ph type="ftr" sz="quarter" idx="11"/>
          </p:nvPr>
        </p:nvSpPr>
        <p:spPr/>
        <p:txBody>
          <a:bodyPr/>
          <a:lstStyle/>
          <a:p>
            <a:r>
              <a:rPr lang="en-US" dirty="0" smtClean="0"/>
              <a:t>Assessment Services</a:t>
            </a:r>
            <a:endParaRPr lang="en-US" dirty="0"/>
          </a:p>
        </p:txBody>
      </p:sp>
      <p:sp>
        <p:nvSpPr>
          <p:cNvPr id="3" name="Slide Number Placeholder 2"/>
          <p:cNvSpPr>
            <a:spLocks noGrp="1"/>
          </p:cNvSpPr>
          <p:nvPr>
            <p:ph type="sldNum" sz="quarter" idx="12"/>
          </p:nvPr>
        </p:nvSpPr>
        <p:spPr/>
        <p:txBody>
          <a:bodyPr/>
          <a:lstStyle/>
          <a:p>
            <a:fld id="{E7918F22-7EAD-48B3-BC13-6B176E228580}" type="slidenum">
              <a:rPr lang="en-US" smtClean="0"/>
              <a:pPr/>
              <a:t>13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8754"/>
    </mc:Choice>
    <mc:Fallback xmlns="">
      <p:transition spd="slow" advTm="87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1560990" y="276227"/>
            <a:ext cx="7620000" cy="639762"/>
          </a:xfrm>
        </p:spPr>
        <p:txBody>
          <a:bodyPr>
            <a:normAutofit fontScale="90000"/>
          </a:bodyPr>
          <a:lstStyle/>
          <a:p>
            <a:r>
              <a:rPr lang="en-US" altLang="en-US" sz="3600" b="1" dirty="0" smtClean="0"/>
              <a:t>Claim Results:  A Deeper Look</a:t>
            </a:r>
          </a:p>
        </p:txBody>
      </p:sp>
      <p:sp>
        <p:nvSpPr>
          <p:cNvPr id="90115" name="Content Placeholder 2"/>
          <p:cNvSpPr>
            <a:spLocks noGrp="1"/>
          </p:cNvSpPr>
          <p:nvPr>
            <p:ph idx="4294967295"/>
          </p:nvPr>
        </p:nvSpPr>
        <p:spPr bwMode="auto">
          <a:xfrm>
            <a:off x="1447800" y="990600"/>
            <a:ext cx="7543800" cy="3581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342900" indent="-342900">
              <a:spcBef>
                <a:spcPts val="150"/>
              </a:spcBef>
              <a:spcAft>
                <a:spcPts val="150"/>
              </a:spcAft>
            </a:pPr>
            <a:r>
              <a:rPr lang="en-US" altLang="en-US" sz="2400" dirty="0" smtClean="0">
                <a:solidFill>
                  <a:srgbClr val="572314"/>
                </a:solidFill>
                <a:cs typeface="Times New Roman" panose="02020603050405020304" pitchFamily="18" charset="0"/>
              </a:rPr>
              <a:t>Achievement levels for claims are very similar to </a:t>
            </a:r>
            <a:r>
              <a:rPr lang="en-US" altLang="en-US" sz="2400" b="1" dirty="0" smtClean="0">
                <a:solidFill>
                  <a:srgbClr val="572314"/>
                </a:solidFill>
                <a:effectLst>
                  <a:outerShdw blurRad="38100" dist="38100" dir="2700000" algn="tl">
                    <a:srgbClr val="000000">
                      <a:alpha val="43137"/>
                    </a:srgbClr>
                  </a:outerShdw>
                </a:effectLst>
                <a:cs typeface="Times New Roman" panose="02020603050405020304" pitchFamily="18" charset="0"/>
              </a:rPr>
              <a:t>subscores</a:t>
            </a:r>
            <a:r>
              <a:rPr lang="en-US" altLang="en-US" sz="2400" dirty="0" smtClean="0">
                <a:solidFill>
                  <a:srgbClr val="572314"/>
                </a:solidFill>
                <a:cs typeface="Times New Roman" panose="02020603050405020304" pitchFamily="18" charset="0"/>
              </a:rPr>
              <a:t>; they provide supplemental information regarding a student’s strengths or weaknesses</a:t>
            </a:r>
          </a:p>
          <a:p>
            <a:pPr marL="342900" indent="-342900">
              <a:spcBef>
                <a:spcPts val="150"/>
              </a:spcBef>
              <a:spcAft>
                <a:spcPts val="150"/>
              </a:spcAft>
            </a:pPr>
            <a:r>
              <a:rPr lang="en-US" altLang="en-US" sz="2400" dirty="0" smtClean="0">
                <a:solidFill>
                  <a:srgbClr val="572314"/>
                </a:solidFill>
                <a:cs typeface="Times New Roman" panose="02020603050405020304" pitchFamily="18" charset="0"/>
              </a:rPr>
              <a:t>Only three achievement levels for claims were developed since there are </a:t>
            </a:r>
            <a:r>
              <a:rPr lang="en-US" altLang="en-US" sz="2400" b="1" dirty="0" smtClean="0">
                <a:solidFill>
                  <a:srgbClr val="572314"/>
                </a:solidFill>
                <a:effectLst>
                  <a:outerShdw blurRad="38100" dist="38100" dir="2700000" algn="tl">
                    <a:srgbClr val="000000">
                      <a:alpha val="43137"/>
                    </a:srgbClr>
                  </a:outerShdw>
                </a:effectLst>
                <a:cs typeface="Times New Roman" panose="02020603050405020304" pitchFamily="18" charset="0"/>
              </a:rPr>
              <a:t>fewer items </a:t>
            </a:r>
            <a:r>
              <a:rPr lang="en-US" altLang="en-US" sz="2400" dirty="0" smtClean="0">
                <a:solidFill>
                  <a:srgbClr val="572314"/>
                </a:solidFill>
                <a:cs typeface="Times New Roman" panose="02020603050405020304" pitchFamily="18" charset="0"/>
              </a:rPr>
              <a:t>within each claim</a:t>
            </a:r>
          </a:p>
          <a:p>
            <a:pPr marL="342900" indent="-342900">
              <a:spcBef>
                <a:spcPts val="150"/>
              </a:spcBef>
              <a:spcAft>
                <a:spcPts val="150"/>
              </a:spcAft>
            </a:pPr>
            <a:r>
              <a:rPr lang="en-US" altLang="en-US" sz="2400" dirty="0" smtClean="0">
                <a:solidFill>
                  <a:srgbClr val="572314"/>
                </a:solidFill>
                <a:cs typeface="Times New Roman" panose="02020603050405020304" pitchFamily="18" charset="0"/>
              </a:rPr>
              <a:t>A student must </a:t>
            </a:r>
            <a:r>
              <a:rPr lang="en-US" altLang="en-US" sz="2400" b="1" dirty="0" smtClean="0">
                <a:solidFill>
                  <a:srgbClr val="572314"/>
                </a:solidFill>
                <a:effectLst>
                  <a:outerShdw blurRad="38100" dist="38100" dir="2700000" algn="tl">
                    <a:srgbClr val="000000">
                      <a:alpha val="43137"/>
                    </a:srgbClr>
                  </a:outerShdw>
                </a:effectLst>
                <a:cs typeface="Times New Roman" panose="02020603050405020304" pitchFamily="18" charset="0"/>
              </a:rPr>
              <a:t>complete all items </a:t>
            </a:r>
            <a:r>
              <a:rPr lang="en-US" altLang="en-US" sz="2400" dirty="0" smtClean="0">
                <a:solidFill>
                  <a:srgbClr val="572314"/>
                </a:solidFill>
                <a:cs typeface="Times New Roman" panose="02020603050405020304" pitchFamily="18" charset="0"/>
              </a:rPr>
              <a:t>within a claim to receive an estimate of his or performance on a claim</a:t>
            </a:r>
            <a:endParaRPr lang="en-US" altLang="en-US" sz="2400" dirty="0" smtClean="0"/>
          </a:p>
        </p:txBody>
      </p:sp>
      <p:sp>
        <p:nvSpPr>
          <p:cNvPr id="2" name="Footer Placeholder 1"/>
          <p:cNvSpPr>
            <a:spLocks noGrp="1"/>
          </p:cNvSpPr>
          <p:nvPr>
            <p:ph type="ftr" sz="quarter" idx="11"/>
          </p:nvPr>
        </p:nvSpPr>
        <p:spPr/>
        <p:txBody>
          <a:bodyPr/>
          <a:lstStyle/>
          <a:p>
            <a:r>
              <a:rPr lang="en-US" dirty="0" smtClean="0"/>
              <a:t>Assessment Services</a:t>
            </a:r>
            <a:endParaRPr lang="en-US" dirty="0"/>
          </a:p>
        </p:txBody>
      </p:sp>
      <p:sp>
        <p:nvSpPr>
          <p:cNvPr id="3" name="Slide Number Placeholder 2"/>
          <p:cNvSpPr>
            <a:spLocks noGrp="1"/>
          </p:cNvSpPr>
          <p:nvPr>
            <p:ph type="sldNum" sz="quarter" idx="12"/>
          </p:nvPr>
        </p:nvSpPr>
        <p:spPr/>
        <p:txBody>
          <a:bodyPr/>
          <a:lstStyle/>
          <a:p>
            <a:fld id="{E7918F22-7EAD-48B3-BC13-6B176E228580}" type="slidenum">
              <a:rPr lang="en-US" smtClean="0"/>
              <a:pPr/>
              <a:t>14</a:t>
            </a:fld>
            <a:endParaRPr lang="en-US" dirty="0"/>
          </a:p>
        </p:txBody>
      </p:sp>
      <p:graphicFrame>
        <p:nvGraphicFramePr>
          <p:cNvPr id="4" name="Diagram 3"/>
          <p:cNvGraphicFramePr/>
          <p:nvPr>
            <p:extLst>
              <p:ext uri="{D42A27DB-BD31-4B8C-83A1-F6EECF244321}">
                <p14:modId xmlns:p14="http://schemas.microsoft.com/office/powerpoint/2010/main" val="3895215008"/>
              </p:ext>
            </p:extLst>
          </p:nvPr>
        </p:nvGraphicFramePr>
        <p:xfrm>
          <a:off x="2514600" y="4191000"/>
          <a:ext cx="53340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anim calcmode="lin" valueType="num">
                                      <p:cBhvr additive="base">
                                        <p:cTn id="11"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01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anim calcmode="lin" valueType="num">
                                      <p:cBhvr additive="base">
                                        <p:cTn id="15" dur="5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01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4267200" y="4156075"/>
            <a:ext cx="4724399" cy="2376488"/>
          </a:xfrm>
          <a:prstGeom prst="roundRect">
            <a:avLst/>
          </a:prstGeom>
          <a:solidFill>
            <a:srgbClr val="11376F">
              <a:alpha val="84000"/>
            </a:srgbClr>
          </a:solidFill>
          <a:ln>
            <a:solidFill>
              <a:srgbClr val="10273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ounded Rectangle 14"/>
          <p:cNvSpPr/>
          <p:nvPr/>
        </p:nvSpPr>
        <p:spPr>
          <a:xfrm>
            <a:off x="4267200" y="1360518"/>
            <a:ext cx="4664075" cy="2378075"/>
          </a:xfrm>
          <a:prstGeom prst="roundRect">
            <a:avLst/>
          </a:prstGeom>
          <a:solidFill>
            <a:srgbClr val="71A640"/>
          </a:solidFill>
          <a:ln>
            <a:solidFill>
              <a:srgbClr val="71A64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8372" name="Title 1"/>
          <p:cNvSpPr>
            <a:spLocks noGrp="1"/>
          </p:cNvSpPr>
          <p:nvPr>
            <p:ph type="title"/>
          </p:nvPr>
        </p:nvSpPr>
        <p:spPr>
          <a:xfrm>
            <a:off x="1734148" y="291766"/>
            <a:ext cx="7156450" cy="566738"/>
          </a:xfrm>
        </p:spPr>
        <p:txBody>
          <a:bodyPr anchor="ctr"/>
          <a:lstStyle/>
          <a:p>
            <a:r>
              <a:rPr lang="en-US" altLang="en-US" sz="3600" dirty="0">
                <a:solidFill>
                  <a:srgbClr val="572314"/>
                </a:solidFill>
              </a:rPr>
              <a:t>Achievement Levels for </a:t>
            </a:r>
            <a:r>
              <a:rPr lang="en-US" altLang="en-US" sz="3600" dirty="0" smtClean="0">
                <a:solidFill>
                  <a:srgbClr val="572314"/>
                </a:solidFill>
              </a:rPr>
              <a:t>Claims</a:t>
            </a:r>
            <a:endParaRPr lang="en-US" altLang="en-US" sz="2800" dirty="0" smtClean="0">
              <a:solidFill>
                <a:srgbClr val="572314"/>
              </a:solidFill>
            </a:endParaRPr>
          </a:p>
        </p:txBody>
      </p:sp>
      <p:sp>
        <p:nvSpPr>
          <p:cNvPr id="3" name="Content Placeholder 2"/>
          <p:cNvSpPr>
            <a:spLocks noGrp="1"/>
          </p:cNvSpPr>
          <p:nvPr>
            <p:ph sz="half" idx="4294967295"/>
          </p:nvPr>
        </p:nvSpPr>
        <p:spPr>
          <a:xfrm>
            <a:off x="4576762" y="1533495"/>
            <a:ext cx="4337050" cy="2103438"/>
          </a:xfrm>
          <a:noFill/>
          <a:ln w="28575"/>
          <a:extLst>
            <a:ext uri="{909E8E84-426E-40DD-AFC4-6F175D3DCCD1}">
              <a14:hiddenFill xmlns:a14="http://schemas.microsoft.com/office/drawing/2010/main">
                <a:solidFill>
                  <a:srgbClr val="FFFFFF"/>
                </a:solidFill>
              </a14:hiddenFill>
            </a:ext>
          </a:extLst>
        </p:spPr>
        <p:style>
          <a:lnRef idx="0">
            <a:scrgbClr r="0" g="0" b="0"/>
          </a:lnRef>
          <a:fillRef idx="1002">
            <a:schemeClr val="lt1"/>
          </a:fillRef>
          <a:effectRef idx="0">
            <a:scrgbClr r="0" g="0" b="0"/>
          </a:effectRef>
          <a:fontRef idx="major"/>
        </p:style>
        <p:txBody>
          <a:bodyPr>
            <a:normAutofit/>
          </a:bodyPr>
          <a:lstStyle/>
          <a:p>
            <a:pPr marL="0" indent="0" eaLnBrk="1" hangingPunct="1">
              <a:defRPr/>
            </a:pPr>
            <a:r>
              <a:rPr lang="en-US" altLang="en-US" sz="2400" b="1" dirty="0" smtClean="0">
                <a:solidFill>
                  <a:srgbClr val="FFFFFF"/>
                </a:solidFill>
                <a:latin typeface="Arial" panose="020B0604020202020204" pitchFamily="34" charset="0"/>
                <a:cs typeface="Arial" panose="020B0604020202020204" pitchFamily="34" charset="0"/>
              </a:rPr>
              <a:t>English Language Arts</a:t>
            </a:r>
          </a:p>
          <a:p>
            <a:pPr marL="0" indent="0" eaLnBrk="1" hangingPunct="1">
              <a:buFont typeface="Century Gothic" panose="020B0502020202020204" pitchFamily="34" charset="0"/>
              <a:buAutoNum type="arabicPeriod"/>
              <a:defRPr/>
            </a:pPr>
            <a:r>
              <a:rPr lang="en-US" altLang="en-US" sz="2200" b="1" dirty="0" smtClean="0">
                <a:solidFill>
                  <a:srgbClr val="FFFFFF"/>
                </a:solidFill>
                <a:latin typeface="Arial" panose="020B0604020202020204" pitchFamily="34" charset="0"/>
                <a:cs typeface="Arial" panose="020B0604020202020204" pitchFamily="34" charset="0"/>
              </a:rPr>
              <a:t>Reading </a:t>
            </a:r>
          </a:p>
          <a:p>
            <a:pPr marL="0" indent="0" eaLnBrk="1" hangingPunct="1">
              <a:buFont typeface="Century Gothic" panose="020B0502020202020204" pitchFamily="34" charset="0"/>
              <a:buAutoNum type="arabicPeriod"/>
              <a:defRPr/>
            </a:pPr>
            <a:r>
              <a:rPr lang="en-US" altLang="en-US" sz="2200" b="1" dirty="0" smtClean="0">
                <a:solidFill>
                  <a:srgbClr val="FFFFFF"/>
                </a:solidFill>
                <a:latin typeface="Arial" panose="020B0604020202020204" pitchFamily="34" charset="0"/>
                <a:cs typeface="Arial" panose="020B0604020202020204" pitchFamily="34" charset="0"/>
              </a:rPr>
              <a:t>Writing</a:t>
            </a:r>
          </a:p>
          <a:p>
            <a:pPr marL="0" indent="0" eaLnBrk="1" hangingPunct="1">
              <a:buFont typeface="Century Gothic" panose="020B0502020202020204" pitchFamily="34" charset="0"/>
              <a:buAutoNum type="arabicPeriod"/>
              <a:defRPr/>
            </a:pPr>
            <a:r>
              <a:rPr lang="en-US" altLang="en-US" sz="2200" b="1" dirty="0" smtClean="0">
                <a:solidFill>
                  <a:srgbClr val="FFFFFF"/>
                </a:solidFill>
                <a:latin typeface="Arial" panose="020B0604020202020204" pitchFamily="34" charset="0"/>
                <a:cs typeface="Arial" panose="020B0604020202020204" pitchFamily="34" charset="0"/>
              </a:rPr>
              <a:t>Speaking &amp; Listening</a:t>
            </a:r>
          </a:p>
          <a:p>
            <a:pPr marL="0" indent="0" eaLnBrk="1" hangingPunct="1">
              <a:buFont typeface="Century Gothic" panose="020B0502020202020204" pitchFamily="34" charset="0"/>
              <a:buAutoNum type="arabicPeriod"/>
              <a:defRPr/>
            </a:pPr>
            <a:r>
              <a:rPr lang="en-US" altLang="en-US" sz="2200" b="1" dirty="0" smtClean="0">
                <a:solidFill>
                  <a:srgbClr val="FFFFFF"/>
                </a:solidFill>
                <a:latin typeface="Arial" panose="020B0604020202020204" pitchFamily="34" charset="0"/>
                <a:cs typeface="Arial" panose="020B0604020202020204" pitchFamily="34" charset="0"/>
              </a:rPr>
              <a:t>Research/Inquiry</a:t>
            </a:r>
          </a:p>
        </p:txBody>
      </p:sp>
      <p:sp>
        <p:nvSpPr>
          <p:cNvPr id="58374" name="Content Placeholder 3"/>
          <p:cNvSpPr>
            <a:spLocks noGrp="1"/>
          </p:cNvSpPr>
          <p:nvPr>
            <p:ph sz="half" idx="4294967295"/>
          </p:nvPr>
        </p:nvSpPr>
        <p:spPr>
          <a:xfrm>
            <a:off x="4495800" y="4292600"/>
            <a:ext cx="4648200" cy="2103438"/>
          </a:xfrm>
          <a:extLst>
            <a:ext uri="{91240B29-F687-4F45-9708-019B960494DF}">
              <a14:hiddenLine xmlns:a14="http://schemas.microsoft.com/office/drawing/2010/main" w="28575">
                <a:solidFill>
                  <a:srgbClr val="000000"/>
                </a:solidFill>
                <a:miter lim="800000"/>
                <a:headEnd/>
                <a:tailEnd/>
              </a14:hiddenLine>
            </a:ext>
          </a:extLst>
        </p:spPr>
        <p:txBody>
          <a:bodyPr>
            <a:normAutofit/>
          </a:bodyPr>
          <a:lstStyle/>
          <a:p>
            <a:pPr marL="0" indent="0" eaLnBrk="1" hangingPunct="1"/>
            <a:r>
              <a:rPr lang="en-US" altLang="en-US" sz="2400" b="1" dirty="0" smtClean="0">
                <a:solidFill>
                  <a:srgbClr val="FFFFFF"/>
                </a:solidFill>
              </a:rPr>
              <a:t>Mathematics</a:t>
            </a:r>
          </a:p>
          <a:p>
            <a:pPr marL="0" indent="0" eaLnBrk="1" hangingPunct="1">
              <a:buFont typeface="Century Gothic" panose="020B0502020202020204" pitchFamily="34" charset="0"/>
              <a:buAutoNum type="arabicPeriod"/>
            </a:pPr>
            <a:r>
              <a:rPr lang="en-US" altLang="en-US" sz="2200" b="1" dirty="0" smtClean="0">
                <a:solidFill>
                  <a:srgbClr val="FFFFFF"/>
                </a:solidFill>
              </a:rPr>
              <a:t>Concepts &amp; Procedures</a:t>
            </a:r>
          </a:p>
          <a:p>
            <a:pPr marL="0" indent="0" eaLnBrk="1" hangingPunct="1">
              <a:buFont typeface="Century Gothic" panose="020B0502020202020204" pitchFamily="34" charset="0"/>
              <a:buAutoNum type="arabicPeriod"/>
            </a:pPr>
            <a:r>
              <a:rPr lang="en-US" altLang="en-US" sz="2100" b="1" dirty="0" smtClean="0">
                <a:solidFill>
                  <a:srgbClr val="FFFFFF"/>
                </a:solidFill>
              </a:rPr>
              <a:t>Problem Solving &amp; Data Analysis</a:t>
            </a:r>
          </a:p>
          <a:p>
            <a:pPr marL="0" indent="0" eaLnBrk="1" hangingPunct="1">
              <a:buFont typeface="Century Gothic" panose="020B0502020202020204" pitchFamily="34" charset="0"/>
              <a:buAutoNum type="arabicPeriod"/>
            </a:pPr>
            <a:r>
              <a:rPr lang="en-US" altLang="en-US" sz="2200" b="1" dirty="0" smtClean="0">
                <a:solidFill>
                  <a:srgbClr val="FFFFFF"/>
                </a:solidFill>
              </a:rPr>
              <a:t>Communicating Reasoning</a:t>
            </a:r>
          </a:p>
        </p:txBody>
      </p:sp>
      <p:grpSp>
        <p:nvGrpSpPr>
          <p:cNvPr id="58375" name="Group 24"/>
          <p:cNvGrpSpPr>
            <a:grpSpLocks/>
          </p:cNvGrpSpPr>
          <p:nvPr/>
        </p:nvGrpSpPr>
        <p:grpSpPr bwMode="auto">
          <a:xfrm>
            <a:off x="1295400" y="1360518"/>
            <a:ext cx="2722562" cy="5294313"/>
            <a:chOff x="722315" y="1213055"/>
            <a:chExt cx="2722025" cy="5294305"/>
          </a:xfrm>
        </p:grpSpPr>
        <p:grpSp>
          <p:nvGrpSpPr>
            <p:cNvPr id="58376" name="Group 23"/>
            <p:cNvGrpSpPr>
              <a:grpSpLocks/>
            </p:cNvGrpSpPr>
            <p:nvPr/>
          </p:nvGrpSpPr>
          <p:grpSpPr bwMode="auto">
            <a:xfrm>
              <a:off x="722315" y="4899024"/>
              <a:ext cx="801786" cy="1608336"/>
              <a:chOff x="722315" y="4899024"/>
              <a:chExt cx="801786" cy="1608336"/>
            </a:xfrm>
          </p:grpSpPr>
          <p:sp>
            <p:nvSpPr>
              <p:cNvPr id="6" name="Left Arrow 5"/>
              <p:cNvSpPr/>
              <p:nvPr/>
            </p:nvSpPr>
            <p:spPr>
              <a:xfrm rot="16200000">
                <a:off x="366637" y="5327927"/>
                <a:ext cx="1512886" cy="801529"/>
              </a:xfrm>
              <a:prstGeom prst="leftArrow">
                <a:avLst/>
              </a:prstGeom>
              <a:solidFill>
                <a:srgbClr val="376092"/>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8387" name="TextBox 7"/>
              <p:cNvSpPr txBox="1">
                <a:spLocks noChangeArrowheads="1"/>
              </p:cNvSpPr>
              <p:nvPr/>
            </p:nvSpPr>
            <p:spPr bwMode="auto">
              <a:xfrm rot="-5400000">
                <a:off x="264286" y="5611752"/>
                <a:ext cx="1608336"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2800">
                    <a:solidFill>
                      <a:srgbClr val="11376F"/>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11376F"/>
                    </a:solidFill>
                    <a:latin typeface="Arial" panose="020B0604020202020204" pitchFamily="34" charset="0"/>
                    <a:cs typeface="Arial" panose="020B0604020202020204" pitchFamily="34" charset="0"/>
                  </a:defRPr>
                </a:lvl2pPr>
                <a:lvl3pPr marL="1143000" indent="-228600">
                  <a:spcBef>
                    <a:spcPct val="20000"/>
                  </a:spcBef>
                  <a:buSzPct val="90000"/>
                  <a:buFont typeface="Lucida Grande CE"/>
                  <a:buChar char="»"/>
                  <a:defRPr sz="2000">
                    <a:solidFill>
                      <a:srgbClr val="11376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11376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9pPr>
              </a:lstStyle>
              <a:p>
                <a:pPr algn="ctr" eaLnBrk="1" hangingPunct="1">
                  <a:spcBef>
                    <a:spcPct val="0"/>
                  </a:spcBef>
                  <a:buFontTx/>
                  <a:buNone/>
                </a:pPr>
                <a:r>
                  <a:rPr lang="en-US" altLang="en-US" sz="1300" b="1" dirty="0">
                    <a:solidFill>
                      <a:srgbClr val="EEECE1"/>
                    </a:solidFill>
                    <a:latin typeface="Century Gothic" panose="020B0502020202020204" pitchFamily="34" charset="0"/>
                  </a:rPr>
                  <a:t>Below  Standard </a:t>
                </a:r>
              </a:p>
            </p:txBody>
          </p:sp>
        </p:grpSp>
        <p:grpSp>
          <p:nvGrpSpPr>
            <p:cNvPr id="58377" name="Group 21"/>
            <p:cNvGrpSpPr>
              <a:grpSpLocks/>
            </p:cNvGrpSpPr>
            <p:nvPr/>
          </p:nvGrpSpPr>
          <p:grpSpPr bwMode="auto">
            <a:xfrm>
              <a:off x="736600" y="1213055"/>
              <a:ext cx="777489" cy="1579879"/>
              <a:chOff x="736600" y="1213055"/>
              <a:chExt cx="777489" cy="1579879"/>
            </a:xfrm>
          </p:grpSpPr>
          <p:sp>
            <p:nvSpPr>
              <p:cNvPr id="7" name="Left Arrow 6"/>
              <p:cNvSpPr/>
              <p:nvPr/>
            </p:nvSpPr>
            <p:spPr>
              <a:xfrm rot="5400000">
                <a:off x="348379" y="1601275"/>
                <a:ext cx="1554161" cy="777722"/>
              </a:xfrm>
              <a:prstGeom prst="leftArrow">
                <a:avLst/>
              </a:prstGeom>
              <a:solidFill>
                <a:schemeClr val="accent1">
                  <a:lumMod val="75000"/>
                </a:schemeClr>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8385" name="TextBox 8"/>
              <p:cNvSpPr txBox="1">
                <a:spLocks noChangeArrowheads="1"/>
              </p:cNvSpPr>
              <p:nvPr/>
            </p:nvSpPr>
            <p:spPr bwMode="auto">
              <a:xfrm rot="-5400000">
                <a:off x="291214" y="1924254"/>
                <a:ext cx="155448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2800">
                    <a:solidFill>
                      <a:srgbClr val="11376F"/>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11376F"/>
                    </a:solidFill>
                    <a:latin typeface="Arial" panose="020B0604020202020204" pitchFamily="34" charset="0"/>
                    <a:cs typeface="Arial" panose="020B0604020202020204" pitchFamily="34" charset="0"/>
                  </a:defRPr>
                </a:lvl2pPr>
                <a:lvl3pPr marL="1143000" indent="-228600">
                  <a:spcBef>
                    <a:spcPct val="20000"/>
                  </a:spcBef>
                  <a:buSzPct val="90000"/>
                  <a:buFont typeface="Lucida Grande CE"/>
                  <a:buChar char="»"/>
                  <a:defRPr sz="2000">
                    <a:solidFill>
                      <a:srgbClr val="11376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11376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9pPr>
              </a:lstStyle>
              <a:p>
                <a:pPr eaLnBrk="1" hangingPunct="1">
                  <a:spcBef>
                    <a:spcPct val="0"/>
                  </a:spcBef>
                  <a:buFontTx/>
                  <a:buNone/>
                </a:pPr>
                <a:r>
                  <a:rPr lang="en-US" altLang="en-US" sz="1300" b="1" dirty="0">
                    <a:solidFill>
                      <a:schemeClr val="bg2"/>
                    </a:solidFill>
                    <a:latin typeface="Century Gothic" panose="020B0502020202020204" pitchFamily="34" charset="0"/>
                  </a:rPr>
                  <a:t>Above Standard </a:t>
                </a:r>
              </a:p>
            </p:txBody>
          </p:sp>
        </p:grpSp>
        <p:grpSp>
          <p:nvGrpSpPr>
            <p:cNvPr id="58378" name="Group 22"/>
            <p:cNvGrpSpPr>
              <a:grpSpLocks/>
            </p:cNvGrpSpPr>
            <p:nvPr/>
          </p:nvGrpSpPr>
          <p:grpSpPr bwMode="auto">
            <a:xfrm>
              <a:off x="722315" y="2969577"/>
              <a:ext cx="801786" cy="1780894"/>
              <a:chOff x="722315" y="2969577"/>
              <a:chExt cx="801786" cy="1780894"/>
            </a:xfrm>
          </p:grpSpPr>
          <p:sp>
            <p:nvSpPr>
              <p:cNvPr id="5" name="Left-Right Arrow 4"/>
              <p:cNvSpPr/>
              <p:nvPr/>
            </p:nvSpPr>
            <p:spPr>
              <a:xfrm rot="16200000">
                <a:off x="232494" y="3458648"/>
                <a:ext cx="1781172" cy="801529"/>
              </a:xfrm>
              <a:prstGeom prst="leftRightArrow">
                <a:avLst/>
              </a:prstGeom>
              <a:solidFill>
                <a:srgbClr val="376092"/>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8383" name="TextBox 9"/>
              <p:cNvSpPr txBox="1">
                <a:spLocks noChangeArrowheads="1"/>
              </p:cNvSpPr>
              <p:nvPr/>
            </p:nvSpPr>
            <p:spPr bwMode="auto">
              <a:xfrm rot="-5400000">
                <a:off x="178007" y="3768584"/>
                <a:ext cx="1780893"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2800">
                    <a:solidFill>
                      <a:srgbClr val="11376F"/>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11376F"/>
                    </a:solidFill>
                    <a:latin typeface="Arial" panose="020B0604020202020204" pitchFamily="34" charset="0"/>
                    <a:cs typeface="Arial" panose="020B0604020202020204" pitchFamily="34" charset="0"/>
                  </a:defRPr>
                </a:lvl2pPr>
                <a:lvl3pPr marL="1143000" indent="-228600">
                  <a:spcBef>
                    <a:spcPct val="20000"/>
                  </a:spcBef>
                  <a:buSzPct val="90000"/>
                  <a:buFont typeface="Lucida Grande CE"/>
                  <a:buChar char="»"/>
                  <a:defRPr sz="2000">
                    <a:solidFill>
                      <a:srgbClr val="11376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11376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9pPr>
              </a:lstStyle>
              <a:p>
                <a:pPr algn="ctr" eaLnBrk="1" hangingPunct="1">
                  <a:spcBef>
                    <a:spcPct val="0"/>
                  </a:spcBef>
                  <a:buFontTx/>
                  <a:buNone/>
                </a:pPr>
                <a:r>
                  <a:rPr lang="en-US" altLang="en-US" sz="1300" b="1" dirty="0">
                    <a:solidFill>
                      <a:srgbClr val="EEECE1"/>
                    </a:solidFill>
                    <a:latin typeface="Century Gothic" panose="020B0502020202020204" pitchFamily="34" charset="0"/>
                  </a:rPr>
                  <a:t>At/Near Standard </a:t>
                </a:r>
              </a:p>
            </p:txBody>
          </p:sp>
        </p:grpSp>
        <p:sp>
          <p:nvSpPr>
            <p:cNvPr id="58379" name="TextBox 11"/>
            <p:cNvSpPr txBox="1">
              <a:spLocks noChangeArrowheads="1"/>
            </p:cNvSpPr>
            <p:nvPr/>
          </p:nvSpPr>
          <p:spPr bwMode="auto">
            <a:xfrm>
              <a:off x="1524100" y="1929577"/>
              <a:ext cx="182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2800">
                  <a:solidFill>
                    <a:srgbClr val="11376F"/>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11376F"/>
                  </a:solidFill>
                  <a:latin typeface="Arial" panose="020B0604020202020204" pitchFamily="34" charset="0"/>
                  <a:cs typeface="Arial" panose="020B0604020202020204" pitchFamily="34" charset="0"/>
                </a:defRPr>
              </a:lvl2pPr>
              <a:lvl3pPr marL="1143000" indent="-228600">
                <a:spcBef>
                  <a:spcPct val="20000"/>
                </a:spcBef>
                <a:buSzPct val="90000"/>
                <a:buFont typeface="Lucida Grande CE"/>
                <a:buChar char="»"/>
                <a:defRPr sz="2000">
                  <a:solidFill>
                    <a:srgbClr val="11376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11376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9pPr>
            </a:lstStyle>
            <a:p>
              <a:pPr eaLnBrk="1" hangingPunct="1">
                <a:spcBef>
                  <a:spcPct val="0"/>
                </a:spcBef>
                <a:buFontTx/>
                <a:buNone/>
              </a:pPr>
              <a:r>
                <a:rPr lang="en-US" altLang="en-US" sz="1600" b="1" dirty="0">
                  <a:solidFill>
                    <a:srgbClr val="2B447D"/>
                  </a:solidFill>
                  <a:latin typeface="Century Gothic" panose="020B0502020202020204" pitchFamily="34" charset="0"/>
                </a:rPr>
                <a:t>Above Standard </a:t>
              </a:r>
            </a:p>
          </p:txBody>
        </p:sp>
        <p:sp>
          <p:nvSpPr>
            <p:cNvPr id="58380" name="TextBox 12"/>
            <p:cNvSpPr txBox="1">
              <a:spLocks noChangeArrowheads="1"/>
            </p:cNvSpPr>
            <p:nvPr/>
          </p:nvSpPr>
          <p:spPr bwMode="auto">
            <a:xfrm>
              <a:off x="1524100" y="3690747"/>
              <a:ext cx="1920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2800">
                  <a:solidFill>
                    <a:srgbClr val="11376F"/>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11376F"/>
                  </a:solidFill>
                  <a:latin typeface="Arial" panose="020B0604020202020204" pitchFamily="34" charset="0"/>
                  <a:cs typeface="Arial" panose="020B0604020202020204" pitchFamily="34" charset="0"/>
                </a:defRPr>
              </a:lvl2pPr>
              <a:lvl3pPr marL="1143000" indent="-228600">
                <a:spcBef>
                  <a:spcPct val="20000"/>
                </a:spcBef>
                <a:buSzPct val="90000"/>
                <a:buFont typeface="Lucida Grande CE"/>
                <a:buChar char="»"/>
                <a:defRPr sz="2000">
                  <a:solidFill>
                    <a:srgbClr val="11376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11376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9pPr>
            </a:lstStyle>
            <a:p>
              <a:pPr eaLnBrk="1" hangingPunct="1">
                <a:spcBef>
                  <a:spcPct val="0"/>
                </a:spcBef>
                <a:buFontTx/>
                <a:buNone/>
              </a:pPr>
              <a:r>
                <a:rPr lang="en-US" altLang="en-US" sz="1600" b="1" dirty="0">
                  <a:solidFill>
                    <a:srgbClr val="2B447D"/>
                  </a:solidFill>
                  <a:latin typeface="Century Gothic" panose="020B0502020202020204" pitchFamily="34" charset="0"/>
                </a:rPr>
                <a:t>At/Near Standard </a:t>
              </a:r>
            </a:p>
          </p:txBody>
        </p:sp>
        <p:sp>
          <p:nvSpPr>
            <p:cNvPr id="58381" name="TextBox 13"/>
            <p:cNvSpPr txBox="1">
              <a:spLocks noChangeArrowheads="1"/>
            </p:cNvSpPr>
            <p:nvPr/>
          </p:nvSpPr>
          <p:spPr bwMode="auto">
            <a:xfrm>
              <a:off x="1524100" y="5361199"/>
              <a:ext cx="182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2800">
                  <a:solidFill>
                    <a:srgbClr val="11376F"/>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11376F"/>
                  </a:solidFill>
                  <a:latin typeface="Arial" panose="020B0604020202020204" pitchFamily="34" charset="0"/>
                  <a:cs typeface="Arial" panose="020B0604020202020204" pitchFamily="34" charset="0"/>
                </a:defRPr>
              </a:lvl2pPr>
              <a:lvl3pPr marL="1143000" indent="-228600">
                <a:spcBef>
                  <a:spcPct val="20000"/>
                </a:spcBef>
                <a:buSzPct val="90000"/>
                <a:buFont typeface="Lucida Grande CE"/>
                <a:buChar char="»"/>
                <a:defRPr sz="2000">
                  <a:solidFill>
                    <a:srgbClr val="11376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11376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Century Gothic" panose="020B0502020202020204" pitchFamily="34" charset="0"/>
                  <a:cs typeface="Arial" panose="020B0604020202020204" pitchFamily="34" charset="0"/>
                </a:defRPr>
              </a:lvl9pPr>
            </a:lstStyle>
            <a:p>
              <a:pPr eaLnBrk="1" hangingPunct="1">
                <a:spcBef>
                  <a:spcPct val="0"/>
                </a:spcBef>
                <a:buFontTx/>
                <a:buNone/>
              </a:pPr>
              <a:r>
                <a:rPr lang="en-US" altLang="en-US" sz="1600" b="1" dirty="0">
                  <a:solidFill>
                    <a:srgbClr val="2B447D"/>
                  </a:solidFill>
                  <a:latin typeface="Century Gothic" panose="020B0502020202020204" pitchFamily="34" charset="0"/>
                </a:rPr>
                <a:t>Below  Standard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8375"/>
                                        </p:tgtEl>
                                        <p:attrNameLst>
                                          <p:attrName>style.visibility</p:attrName>
                                        </p:attrNameLst>
                                      </p:cBhvr>
                                      <p:to>
                                        <p:strVal val="visible"/>
                                      </p:to>
                                    </p:set>
                                    <p:animEffect transition="in" filter="fade">
                                      <p:cBhvr>
                                        <p:cTn id="19" dur="1000"/>
                                        <p:tgtEl>
                                          <p:spTgt spid="58375"/>
                                        </p:tgtEl>
                                      </p:cBhvr>
                                    </p:animEffect>
                                    <p:anim calcmode="lin" valueType="num">
                                      <p:cBhvr>
                                        <p:cTn id="20" dur="1000" fill="hold"/>
                                        <p:tgtEl>
                                          <p:spTgt spid="58375"/>
                                        </p:tgtEl>
                                        <p:attrNameLst>
                                          <p:attrName>ppt_x</p:attrName>
                                        </p:attrNameLst>
                                      </p:cBhvr>
                                      <p:tavLst>
                                        <p:tav tm="0">
                                          <p:val>
                                            <p:strVal val="#ppt_x"/>
                                          </p:val>
                                        </p:tav>
                                        <p:tav tm="100000">
                                          <p:val>
                                            <p:strVal val="#ppt_x"/>
                                          </p:val>
                                        </p:tav>
                                      </p:tavLst>
                                    </p:anim>
                                    <p:anim calcmode="lin" valueType="num">
                                      <p:cBhvr>
                                        <p:cTn id="21" dur="1000" fill="hold"/>
                                        <p:tgtEl>
                                          <p:spTgt spid="583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Assessment Services</a:t>
            </a:r>
            <a:endParaRPr lang="en-US" dirty="0"/>
          </a:p>
        </p:txBody>
      </p:sp>
      <p:sp>
        <p:nvSpPr>
          <p:cNvPr id="3" name="Slide Number Placeholder 2"/>
          <p:cNvSpPr>
            <a:spLocks noGrp="1"/>
          </p:cNvSpPr>
          <p:nvPr>
            <p:ph type="sldNum" sz="quarter" idx="12"/>
          </p:nvPr>
        </p:nvSpPr>
        <p:spPr/>
        <p:txBody>
          <a:bodyPr/>
          <a:lstStyle/>
          <a:p>
            <a:fld id="{E7918F22-7EAD-48B3-BC13-6B176E228580}" type="slidenum">
              <a:rPr lang="en-US" smtClean="0"/>
              <a:pPr/>
              <a:t>16</a:t>
            </a:fld>
            <a:endParaRPr lang="en-US" dirty="0"/>
          </a:p>
        </p:txBody>
      </p:sp>
      <p:sp>
        <p:nvSpPr>
          <p:cNvPr id="5" name="Rectangle 4"/>
          <p:cNvSpPr/>
          <p:nvPr/>
        </p:nvSpPr>
        <p:spPr>
          <a:xfrm>
            <a:off x="1770888" y="5191820"/>
            <a:ext cx="7239000" cy="646331"/>
          </a:xfrm>
          <a:prstGeom prst="rect">
            <a:avLst/>
          </a:prstGeom>
        </p:spPr>
        <p:txBody>
          <a:bodyPr wrap="square">
            <a:spAutoFit/>
          </a:bodyPr>
          <a:lstStyle/>
          <a:p>
            <a:r>
              <a:rPr lang="en-US" dirty="0">
                <a:hlinkClick r:id="rId3"/>
              </a:rPr>
              <a:t>https://</a:t>
            </a:r>
            <a:r>
              <a:rPr lang="en-US" dirty="0" smtClean="0">
                <a:hlinkClick r:id="rId3"/>
              </a:rPr>
              <a:t>www.youtube.com/watch?v=FQi4qlOCrmk&amp;feature=youtu.be</a:t>
            </a:r>
            <a:endParaRPr lang="en-US" dirty="0" smtClean="0"/>
          </a:p>
          <a:p>
            <a:endParaRPr lang="en-US" dirty="0"/>
          </a:p>
        </p:txBody>
      </p:sp>
      <p:sp>
        <p:nvSpPr>
          <p:cNvPr id="4" name="TextBox 3"/>
          <p:cNvSpPr txBox="1"/>
          <p:nvPr/>
        </p:nvSpPr>
        <p:spPr>
          <a:xfrm>
            <a:off x="1941576" y="533400"/>
            <a:ext cx="6897624" cy="584775"/>
          </a:xfrm>
          <a:prstGeom prst="rect">
            <a:avLst/>
          </a:prstGeom>
          <a:noFill/>
        </p:spPr>
        <p:txBody>
          <a:bodyPr wrap="square" rtlCol="0">
            <a:spAutoFit/>
          </a:bodyPr>
          <a:lstStyle/>
          <a:p>
            <a:r>
              <a:rPr lang="en-US" sz="3200" b="1" dirty="0" smtClean="0">
                <a:solidFill>
                  <a:srgbClr val="572314"/>
                </a:solidFill>
                <a:effectLst>
                  <a:outerShdw blurRad="38100" dist="38100" dir="2700000" algn="tl">
                    <a:srgbClr val="000000">
                      <a:alpha val="43137"/>
                    </a:srgbClr>
                  </a:outerShdw>
                </a:effectLst>
              </a:rPr>
              <a:t>Understanding Your Child’s Score</a:t>
            </a:r>
            <a:endParaRPr lang="en-US" sz="3200" b="1" dirty="0">
              <a:solidFill>
                <a:srgbClr val="572314"/>
              </a:solidFill>
              <a:effectLst>
                <a:outerShdw blurRad="38100" dist="38100" dir="2700000" algn="tl">
                  <a:srgbClr val="000000">
                    <a:alpha val="43137"/>
                  </a:srgbClr>
                </a:outerShdw>
              </a:effectLst>
            </a:endParaRPr>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1295400"/>
            <a:ext cx="2926080" cy="3719195"/>
          </a:xfrm>
          <a:prstGeom prst="rect">
            <a:avLst/>
          </a:prstGeom>
          <a:noFill/>
          <a:ln w="12700">
            <a:solidFill>
              <a:schemeClr val="tx1"/>
            </a:solidFill>
          </a:ln>
        </p:spPr>
      </p:pic>
    </p:spTree>
    <p:extLst>
      <p:ext uri="{BB962C8B-B14F-4D97-AF65-F5344CB8AC3E}">
        <p14:creationId xmlns:p14="http://schemas.microsoft.com/office/powerpoint/2010/main" val="4015769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990600"/>
            <a:ext cx="6019800" cy="3505200"/>
          </a:xfrm>
        </p:spPr>
        <p:txBody>
          <a:bodyPr>
            <a:normAutofit/>
          </a:bodyPr>
          <a:lstStyle/>
          <a:p>
            <a:r>
              <a:rPr lang="en-US" dirty="0" smtClean="0">
                <a:effectLst>
                  <a:outerShdw blurRad="38100" dist="38100" dir="2700000" algn="tl">
                    <a:srgbClr val="000000">
                      <a:alpha val="43137"/>
                    </a:srgbClr>
                  </a:outerShdw>
                </a:effectLst>
              </a:rPr>
              <a:t>Reminders While Reviewing Results</a:t>
            </a:r>
            <a:endParaRPr lang="en-US" dirty="0"/>
          </a:p>
        </p:txBody>
      </p:sp>
      <p:pic>
        <p:nvPicPr>
          <p:cNvPr id="5" name="Picture 5"/>
          <p:cNvPicPr>
            <a:picLocks noChangeAspect="1" noChangeArrowheads="1"/>
          </p:cNvPicPr>
          <p:nvPr/>
        </p:nvPicPr>
        <p:blipFill>
          <a:blip r:embed="rId2" cstate="print"/>
          <a:srcRect l="18930" t="30856" r="60138" b="41779"/>
          <a:stretch>
            <a:fillRect/>
          </a:stretch>
        </p:blipFill>
        <p:spPr bwMode="auto">
          <a:xfrm>
            <a:off x="3124200" y="2590800"/>
            <a:ext cx="3951315" cy="3060879"/>
          </a:xfrm>
          <a:prstGeom prst="rect">
            <a:avLst/>
          </a:prstGeom>
          <a:noFill/>
          <a:ln w="9525">
            <a:noFill/>
            <a:miter lim="800000"/>
            <a:headEnd/>
            <a:tailEnd/>
          </a:ln>
        </p:spPr>
      </p:pic>
    </p:spTree>
    <p:extLst>
      <p:ext uri="{BB962C8B-B14F-4D97-AF65-F5344CB8AC3E}">
        <p14:creationId xmlns:p14="http://schemas.microsoft.com/office/powerpoint/2010/main" val="285829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2"/>
          <p:cNvSpPr>
            <a:spLocks noGrp="1"/>
          </p:cNvSpPr>
          <p:nvPr>
            <p:ph type="sldNum" sz="quarter" idx="12"/>
          </p:nvPr>
        </p:nvSpPr>
        <p:spPr>
          <a:xfrm>
            <a:off x="6642100"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dirty="0">
                <a:solidFill>
                  <a:srgbClr val="000000"/>
                </a:solidFill>
                <a:latin typeface="Calibri" panose="020F0502020204030204" pitchFamily="34" charset="0"/>
              </a:rPr>
              <a:t> </a:t>
            </a:r>
            <a:fld id="{26DF8B46-FE0C-4D48-A9F2-2C05C380AEFD}" type="slidenum">
              <a:rPr lang="en-US" altLang="en-US" sz="1200">
                <a:solidFill>
                  <a:srgbClr val="000000"/>
                </a:solidFill>
                <a:latin typeface="Calibri" panose="020F0502020204030204" pitchFamily="34" charset="0"/>
              </a:rPr>
              <a:pPr/>
              <a:t>18</a:t>
            </a:fld>
            <a:endParaRPr lang="en-US" altLang="en-US" sz="1200" dirty="0">
              <a:solidFill>
                <a:srgbClr val="000000"/>
              </a:solidFill>
              <a:latin typeface="Calibri" panose="020F0502020204030204" pitchFamily="34" charset="0"/>
            </a:endParaRPr>
          </a:p>
        </p:txBody>
      </p:sp>
      <p:sp>
        <p:nvSpPr>
          <p:cNvPr id="65" name="Rounded Rectangle 64"/>
          <p:cNvSpPr/>
          <p:nvPr/>
        </p:nvSpPr>
        <p:spPr>
          <a:xfrm>
            <a:off x="259811" y="1925310"/>
            <a:ext cx="1518189" cy="2701925"/>
          </a:xfrm>
          <a:prstGeom prst="roundRect">
            <a:avLst>
              <a:gd name="adj" fmla="val 7177"/>
            </a:avLst>
          </a:prstGeom>
          <a:solidFill>
            <a:srgbClr val="008E40"/>
          </a:solidFill>
          <a:ln w="1397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eaLnBrk="1" hangingPunct="1">
              <a:defRPr/>
            </a:pPr>
            <a:r>
              <a:rPr lang="en-US" sz="2800" b="1" dirty="0" smtClean="0">
                <a:solidFill>
                  <a:prstClr val="white"/>
                </a:solidFill>
                <a:latin typeface="Calibri" pitchFamily="34" charset="0"/>
                <a:cs typeface="Arial" pitchFamily="34" charset="0"/>
              </a:rPr>
              <a:t>CCSS:</a:t>
            </a:r>
          </a:p>
          <a:p>
            <a:pPr algn="ctr" eaLnBrk="1" hangingPunct="1">
              <a:defRPr/>
            </a:pPr>
            <a:r>
              <a:rPr lang="en-US" dirty="0" smtClean="0">
                <a:solidFill>
                  <a:prstClr val="white"/>
                </a:solidFill>
                <a:latin typeface="Calibri" pitchFamily="34" charset="0"/>
                <a:cs typeface="Arial" pitchFamily="34" charset="0"/>
              </a:rPr>
              <a:t>Standards </a:t>
            </a:r>
            <a:r>
              <a:rPr lang="en-US" dirty="0">
                <a:solidFill>
                  <a:prstClr val="white"/>
                </a:solidFill>
                <a:latin typeface="Calibri" pitchFamily="34" charset="0"/>
                <a:cs typeface="Arial" pitchFamily="34" charset="0"/>
              </a:rPr>
              <a:t>set </a:t>
            </a:r>
          </a:p>
          <a:p>
            <a:pPr algn="ctr" eaLnBrk="1" hangingPunct="1">
              <a:defRPr/>
            </a:pPr>
            <a:r>
              <a:rPr lang="en-US" dirty="0">
                <a:solidFill>
                  <a:prstClr val="white"/>
                </a:solidFill>
                <a:latin typeface="Calibri" pitchFamily="34" charset="0"/>
                <a:cs typeface="Arial" pitchFamily="34" charset="0"/>
              </a:rPr>
              <a:t>expectations on </a:t>
            </a:r>
            <a:r>
              <a:rPr lang="en-US" dirty="0" smtClean="0">
                <a:solidFill>
                  <a:prstClr val="white"/>
                </a:solidFill>
                <a:latin typeface="Calibri" pitchFamily="34" charset="0"/>
                <a:cs typeface="Arial" pitchFamily="34" charset="0"/>
              </a:rPr>
              <a:t>a path </a:t>
            </a:r>
            <a:r>
              <a:rPr lang="en-US" dirty="0">
                <a:solidFill>
                  <a:prstClr val="white"/>
                </a:solidFill>
                <a:latin typeface="Calibri" pitchFamily="34" charset="0"/>
                <a:cs typeface="Arial" pitchFamily="34" charset="0"/>
              </a:rPr>
              <a:t>to college and career readiness</a:t>
            </a:r>
            <a:endParaRPr lang="en-US" u="sng" dirty="0">
              <a:solidFill>
                <a:prstClr val="white"/>
              </a:solidFill>
              <a:latin typeface="Calibri" pitchFamily="34" charset="0"/>
              <a:cs typeface="Arial" pitchFamily="34" charset="0"/>
            </a:endParaRPr>
          </a:p>
        </p:txBody>
      </p:sp>
      <p:sp>
        <p:nvSpPr>
          <p:cNvPr id="68" name="Notched Right Arrow 67"/>
          <p:cNvSpPr/>
          <p:nvPr/>
        </p:nvSpPr>
        <p:spPr>
          <a:xfrm>
            <a:off x="1893888" y="2983379"/>
            <a:ext cx="1098550" cy="585788"/>
          </a:xfrm>
          <a:prstGeom prst="notchedRightArrow">
            <a:avLst/>
          </a:prstGeom>
          <a:solidFill>
            <a:schemeClr val="tx1"/>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latin typeface="Calibri" pitchFamily="34" charset="0"/>
            </a:endParaRPr>
          </a:p>
        </p:txBody>
      </p:sp>
      <p:sp>
        <p:nvSpPr>
          <p:cNvPr id="20" name="Rounded Rectangle 19"/>
          <p:cNvSpPr/>
          <p:nvPr/>
        </p:nvSpPr>
        <p:spPr>
          <a:xfrm>
            <a:off x="7442726" y="1925309"/>
            <a:ext cx="1481137" cy="2701925"/>
          </a:xfrm>
          <a:prstGeom prst="roundRect">
            <a:avLst>
              <a:gd name="adj" fmla="val 7177"/>
            </a:avLst>
          </a:prstGeom>
          <a:solidFill>
            <a:schemeClr val="bg2">
              <a:lumMod val="50000"/>
            </a:schemeClr>
          </a:solidFill>
          <a:ln w="1397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smtClean="0">
                <a:solidFill>
                  <a:prstClr val="white"/>
                </a:solidFill>
                <a:latin typeface="Calibri" pitchFamily="34" charset="0"/>
                <a:cs typeface="Arial" pitchFamily="34" charset="0"/>
              </a:rPr>
              <a:t>GOAL: </a:t>
            </a:r>
          </a:p>
          <a:p>
            <a:pPr algn="ctr" eaLnBrk="1" hangingPunct="1">
              <a:defRPr/>
            </a:pPr>
            <a:r>
              <a:rPr lang="en-US" dirty="0" smtClean="0">
                <a:solidFill>
                  <a:prstClr val="white"/>
                </a:solidFill>
                <a:latin typeface="Calibri" pitchFamily="34" charset="0"/>
                <a:cs typeface="Arial" pitchFamily="34" charset="0"/>
              </a:rPr>
              <a:t>All </a:t>
            </a:r>
            <a:r>
              <a:rPr lang="en-US" dirty="0">
                <a:solidFill>
                  <a:prstClr val="white"/>
                </a:solidFill>
                <a:latin typeface="Calibri" pitchFamily="34" charset="0"/>
                <a:cs typeface="Arial" pitchFamily="34" charset="0"/>
              </a:rPr>
              <a:t>students graduate college </a:t>
            </a:r>
            <a:br>
              <a:rPr lang="en-US" dirty="0">
                <a:solidFill>
                  <a:prstClr val="white"/>
                </a:solidFill>
                <a:latin typeface="Calibri" pitchFamily="34" charset="0"/>
                <a:cs typeface="Arial" pitchFamily="34" charset="0"/>
              </a:rPr>
            </a:br>
            <a:r>
              <a:rPr lang="en-US" dirty="0">
                <a:solidFill>
                  <a:prstClr val="white"/>
                </a:solidFill>
                <a:latin typeface="Calibri" pitchFamily="34" charset="0"/>
                <a:cs typeface="Arial" pitchFamily="34" charset="0"/>
              </a:rPr>
              <a:t>and</a:t>
            </a:r>
            <a:r>
              <a:rPr lang="en-US" i="1" dirty="0">
                <a:solidFill>
                  <a:prstClr val="white"/>
                </a:solidFill>
                <a:latin typeface="Calibri" pitchFamily="34" charset="0"/>
                <a:cs typeface="Arial" pitchFamily="34" charset="0"/>
              </a:rPr>
              <a:t> </a:t>
            </a:r>
            <a:r>
              <a:rPr lang="en-US" dirty="0">
                <a:solidFill>
                  <a:prstClr val="white"/>
                </a:solidFill>
                <a:latin typeface="Calibri" pitchFamily="34" charset="0"/>
                <a:cs typeface="Arial" pitchFamily="34" charset="0"/>
              </a:rPr>
              <a:t>career</a:t>
            </a:r>
            <a:r>
              <a:rPr lang="en-US" i="1" dirty="0">
                <a:solidFill>
                  <a:prstClr val="white"/>
                </a:solidFill>
                <a:latin typeface="Calibri" pitchFamily="34" charset="0"/>
                <a:cs typeface="Arial" pitchFamily="34" charset="0"/>
              </a:rPr>
              <a:t> </a:t>
            </a:r>
            <a:r>
              <a:rPr lang="en-US" dirty="0">
                <a:solidFill>
                  <a:prstClr val="white"/>
                </a:solidFill>
                <a:latin typeface="Calibri" pitchFamily="34" charset="0"/>
                <a:cs typeface="Arial" pitchFamily="34" charset="0"/>
              </a:rPr>
              <a:t>ready </a:t>
            </a:r>
          </a:p>
        </p:txBody>
      </p:sp>
      <p:sp>
        <p:nvSpPr>
          <p:cNvPr id="21" name="Notched Right Arrow 20"/>
          <p:cNvSpPr/>
          <p:nvPr/>
        </p:nvSpPr>
        <p:spPr>
          <a:xfrm>
            <a:off x="6138863" y="2983379"/>
            <a:ext cx="1096962" cy="585788"/>
          </a:xfrm>
          <a:prstGeom prst="notchedRightArrow">
            <a:avLst/>
          </a:prstGeom>
          <a:solidFill>
            <a:schemeClr val="tx1"/>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latin typeface="Calibri" pitchFamily="34" charset="0"/>
            </a:endParaRPr>
          </a:p>
        </p:txBody>
      </p:sp>
      <p:sp>
        <p:nvSpPr>
          <p:cNvPr id="5" name="Isosceles Triangle 4"/>
          <p:cNvSpPr/>
          <p:nvPr/>
        </p:nvSpPr>
        <p:spPr>
          <a:xfrm>
            <a:off x="2705694" y="1715643"/>
            <a:ext cx="3936406" cy="3457575"/>
          </a:xfrm>
          <a:prstGeom prst="triangle">
            <a:avLst/>
          </a:prstGeom>
          <a:solidFill>
            <a:schemeClr val="accent6">
              <a:lumMod val="75000"/>
            </a:schemeClr>
          </a:solidFill>
          <a:ln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sz="2800" b="1" dirty="0" smtClean="0">
                <a:solidFill>
                  <a:prstClr val="white"/>
                </a:solidFill>
                <a:latin typeface="Calibri" pitchFamily="34" charset="0"/>
                <a:cs typeface="Arial" pitchFamily="34" charset="0"/>
              </a:rPr>
              <a:t>Smarter</a:t>
            </a:r>
          </a:p>
          <a:p>
            <a:pPr algn="ctr" eaLnBrk="1" hangingPunct="1">
              <a:defRPr/>
            </a:pPr>
            <a:r>
              <a:rPr lang="en-US" sz="2800" b="1" dirty="0" smtClean="0">
                <a:solidFill>
                  <a:prstClr val="white"/>
                </a:solidFill>
                <a:latin typeface="Calibri" pitchFamily="34" charset="0"/>
                <a:cs typeface="Arial" pitchFamily="34" charset="0"/>
              </a:rPr>
              <a:t>Balanced:</a:t>
            </a:r>
          </a:p>
          <a:p>
            <a:pPr algn="ctr" eaLnBrk="1" hangingPunct="1">
              <a:defRPr/>
            </a:pPr>
            <a:r>
              <a:rPr lang="en-US" b="1" dirty="0" smtClean="0">
                <a:solidFill>
                  <a:prstClr val="white"/>
                </a:solidFill>
                <a:latin typeface="Calibri" pitchFamily="34" charset="0"/>
                <a:cs typeface="Arial" pitchFamily="34" charset="0"/>
              </a:rPr>
              <a:t>Teachers </a:t>
            </a:r>
            <a:r>
              <a:rPr lang="en-US" b="1" dirty="0">
                <a:solidFill>
                  <a:prstClr val="white"/>
                </a:solidFill>
                <a:latin typeface="Calibri" pitchFamily="34" charset="0"/>
                <a:cs typeface="Arial" pitchFamily="34" charset="0"/>
              </a:rPr>
              <a:t>and schools have information and tools to improve teaching and learning</a:t>
            </a:r>
          </a:p>
          <a:p>
            <a:pPr algn="ctr" eaLnBrk="1" hangingPunct="1">
              <a:defRPr/>
            </a:pPr>
            <a:endParaRPr lang="en-US" b="1" dirty="0">
              <a:solidFill>
                <a:prstClr val="white"/>
              </a:solidFill>
              <a:latin typeface="Calibri" pitchFamily="34" charset="0"/>
              <a:cs typeface="Arial" pitchFamily="34" charset="0"/>
            </a:endParaRPr>
          </a:p>
          <a:p>
            <a:pPr algn="ctr" eaLnBrk="1" hangingPunct="1">
              <a:defRPr/>
            </a:pPr>
            <a:endParaRPr lang="en-US" dirty="0">
              <a:solidFill>
                <a:prstClr val="white"/>
              </a:solidFill>
              <a:latin typeface="Calibri" pitchFamily="34" charset="0"/>
              <a:cs typeface="Arial" pitchFamily="34" charset="0"/>
            </a:endParaRPr>
          </a:p>
          <a:p>
            <a:pPr algn="ctr" eaLnBrk="1" hangingPunct="1">
              <a:defRPr/>
            </a:pPr>
            <a:endParaRPr lang="en-US" dirty="0">
              <a:solidFill>
                <a:prstClr val="white"/>
              </a:solidFill>
              <a:latin typeface="Calibri" pitchFamily="34" charset="0"/>
              <a:cs typeface="Arial" pitchFamily="34" charset="0"/>
            </a:endParaRPr>
          </a:p>
        </p:txBody>
      </p:sp>
      <p:sp>
        <p:nvSpPr>
          <p:cNvPr id="2" name="Footer Placeholder 1"/>
          <p:cNvSpPr>
            <a:spLocks noGrp="1"/>
          </p:cNvSpPr>
          <p:nvPr>
            <p:ph type="ftr" sz="quarter" idx="11"/>
          </p:nvPr>
        </p:nvSpPr>
        <p:spPr/>
        <p:txBody>
          <a:bodyPr/>
          <a:lstStyle/>
          <a:p>
            <a:r>
              <a:rPr lang="en-US" dirty="0" smtClean="0"/>
              <a:t>Assessment Services</a:t>
            </a:r>
            <a:endParaRPr lang="en-US" dirty="0"/>
          </a:p>
        </p:txBody>
      </p:sp>
      <p:sp>
        <p:nvSpPr>
          <p:cNvPr id="3" name="Rounded Rectangle 2"/>
          <p:cNvSpPr/>
          <p:nvPr/>
        </p:nvSpPr>
        <p:spPr>
          <a:xfrm>
            <a:off x="2209800" y="4925125"/>
            <a:ext cx="990600" cy="762000"/>
          </a:xfrm>
          <a:prstGeom prst="roundRect">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Digital Library</a:t>
            </a:r>
            <a:endParaRPr lang="en-US" sz="1400" dirty="0"/>
          </a:p>
        </p:txBody>
      </p:sp>
      <p:sp>
        <p:nvSpPr>
          <p:cNvPr id="14" name="Rounded Rectangle 13"/>
          <p:cNvSpPr/>
          <p:nvPr/>
        </p:nvSpPr>
        <p:spPr>
          <a:xfrm>
            <a:off x="4064297" y="1220569"/>
            <a:ext cx="1219200" cy="762000"/>
          </a:xfrm>
          <a:prstGeom prst="roundRect">
            <a:avLst/>
          </a:prstGeom>
          <a:solidFill>
            <a:schemeClr val="accent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Summative </a:t>
            </a:r>
            <a:endParaRPr lang="en-US" sz="1400" dirty="0"/>
          </a:p>
        </p:txBody>
      </p:sp>
      <p:sp>
        <p:nvSpPr>
          <p:cNvPr id="15" name="Rounded Rectangle 14"/>
          <p:cNvSpPr/>
          <p:nvPr/>
        </p:nvSpPr>
        <p:spPr>
          <a:xfrm>
            <a:off x="6051813" y="4874225"/>
            <a:ext cx="990600" cy="762000"/>
          </a:xfrm>
          <a:prstGeom prst="roundRect">
            <a:avLst/>
          </a:prstGeom>
          <a:solidFill>
            <a:schemeClr val="accent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Interims</a:t>
            </a:r>
            <a:endParaRPr lang="en-US" sz="1400" dirty="0"/>
          </a:p>
        </p:txBody>
      </p:sp>
      <p:sp>
        <p:nvSpPr>
          <p:cNvPr id="17" name="Title 1"/>
          <p:cNvSpPr txBox="1">
            <a:spLocks/>
          </p:cNvSpPr>
          <p:nvPr/>
        </p:nvSpPr>
        <p:spPr>
          <a:xfrm>
            <a:off x="1456263" y="103420"/>
            <a:ext cx="7467600" cy="1143001"/>
          </a:xfrm>
          <a:prstGeom prst="rect">
            <a:avLst/>
          </a:prstGeom>
        </p:spPr>
        <p:txBody>
          <a:bodyPr anchor="ctr">
            <a:normAutofit fontScale="90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altLang="en-US" sz="4700" b="1" dirty="0" smtClean="0">
                <a:cs typeface="Arial" panose="020B0604020202020204" pitchFamily="34" charset="0"/>
              </a:rPr>
              <a:t>Key Reminder #1:</a:t>
            </a:r>
            <a:br>
              <a:rPr lang="en-US" altLang="en-US" sz="4700" b="1" dirty="0" smtClean="0">
                <a:cs typeface="Arial" panose="020B0604020202020204" pitchFamily="34" charset="0"/>
              </a:rPr>
            </a:br>
            <a:r>
              <a:rPr lang="en-US" altLang="en-US" sz="4200" b="1" dirty="0" smtClean="0">
                <a:cs typeface="Arial" panose="020B0604020202020204" pitchFamily="34" charset="0"/>
              </a:rPr>
              <a:t>A System to Improve Learning</a:t>
            </a:r>
            <a:endParaRPr lang="en-US" altLang="en-US" sz="4200" dirty="0" smtClean="0"/>
          </a:p>
        </p:txBody>
      </p:sp>
    </p:spTree>
  </p:cSld>
  <p:clrMapOvr>
    <a:masterClrMapping/>
  </p:clrMapOvr>
  <p:transition spd="slow" advTm="2728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00"/>
                                        <p:tgtEl>
                                          <p:spTgt spid="6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ppt_x"/>
                                          </p:val>
                                        </p:tav>
                                        <p:tav tm="100000">
                                          <p:val>
                                            <p:strVal val="#ppt_x"/>
                                          </p:val>
                                        </p:tav>
                                      </p:tavLst>
                                    </p:anim>
                                    <p:anim calcmode="lin" valueType="num">
                                      <p:cBhvr additive="base">
                                        <p:cTn id="12" dur="500" fill="hold"/>
                                        <p:tgtEl>
                                          <p:spTgt spid="68"/>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8" grpId="0" animBg="1"/>
      <p:bldP spid="20" grpId="0" animBg="1"/>
      <p:bldP spid="21" grpId="0" animBg="1"/>
      <p:bldP spid="5" grpId="0" animBg="1"/>
      <p:bldP spid="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itle 1"/>
          <p:cNvSpPr>
            <a:spLocks noGrp="1"/>
          </p:cNvSpPr>
          <p:nvPr>
            <p:ph type="title"/>
          </p:nvPr>
        </p:nvSpPr>
        <p:spPr>
          <a:xfrm>
            <a:off x="1623843" y="228600"/>
            <a:ext cx="7467600" cy="1143001"/>
          </a:xfrm>
        </p:spPr>
        <p:txBody>
          <a:bodyPr>
            <a:normAutofit fontScale="90000"/>
          </a:bodyPr>
          <a:lstStyle/>
          <a:p>
            <a:r>
              <a:rPr lang="en-US" altLang="en-US" sz="4800" b="1" dirty="0">
                <a:cs typeface="Arial" panose="020B0604020202020204" pitchFamily="34" charset="0"/>
              </a:rPr>
              <a:t>Key </a:t>
            </a:r>
            <a:r>
              <a:rPr lang="en-US" altLang="en-US" sz="4800" b="1" dirty="0" smtClean="0">
                <a:cs typeface="Arial" panose="020B0604020202020204" pitchFamily="34" charset="0"/>
              </a:rPr>
              <a:t>Reminder #2:</a:t>
            </a:r>
            <a:r>
              <a:rPr lang="en-US" altLang="en-US" sz="4800" b="1" dirty="0">
                <a:cs typeface="Arial" panose="020B0604020202020204" pitchFamily="34" charset="0"/>
              </a:rPr>
              <a:t/>
            </a:r>
            <a:br>
              <a:rPr lang="en-US" altLang="en-US" sz="4800" b="1" dirty="0">
                <a:cs typeface="Arial" panose="020B0604020202020204" pitchFamily="34" charset="0"/>
              </a:rPr>
            </a:br>
            <a:r>
              <a:rPr lang="en-US" altLang="en-US" sz="4000" b="1" dirty="0" smtClean="0">
                <a:cs typeface="Arial" panose="020B0604020202020204" pitchFamily="34" charset="0"/>
              </a:rPr>
              <a:t>New Test, New Baseline</a:t>
            </a:r>
            <a:endParaRPr lang="en-US" altLang="en-US" sz="4000" dirty="0" smtClean="0"/>
          </a:p>
        </p:txBody>
      </p:sp>
      <p:sp>
        <p:nvSpPr>
          <p:cNvPr id="245763" name="Content Placeholder 2"/>
          <p:cNvSpPr>
            <a:spLocks noGrp="1"/>
          </p:cNvSpPr>
          <p:nvPr>
            <p:ph idx="1"/>
          </p:nvPr>
        </p:nvSpPr>
        <p:spPr>
          <a:xfrm>
            <a:off x="1485900" y="1562100"/>
            <a:ext cx="7239000" cy="4552950"/>
          </a:xfrm>
        </p:spPr>
        <p:txBody>
          <a:bodyPr>
            <a:normAutofit fontScale="92500" lnSpcReduction="10000"/>
          </a:bodyPr>
          <a:lstStyle/>
          <a:p>
            <a:pPr marL="82296" indent="0">
              <a:buNone/>
            </a:pPr>
            <a:r>
              <a:rPr lang="en-US" altLang="en-US" sz="3000" dirty="0" smtClean="0">
                <a:solidFill>
                  <a:srgbClr val="823500"/>
                </a:solidFill>
              </a:rPr>
              <a:t>This year will establish a baseline for the progress we expect students to make over time toward college and career readiness</a:t>
            </a:r>
          </a:p>
          <a:p>
            <a:pPr marL="82296" indent="0">
              <a:buNone/>
            </a:pPr>
            <a:endParaRPr lang="en-US" altLang="en-US" sz="3000" dirty="0" smtClean="0">
              <a:solidFill>
                <a:srgbClr val="823500"/>
              </a:solidFill>
            </a:endParaRPr>
          </a:p>
          <a:p>
            <a:r>
              <a:rPr lang="en-US" altLang="en-US" sz="2800" dirty="0" smtClean="0">
                <a:solidFill>
                  <a:srgbClr val="823500"/>
                </a:solidFill>
              </a:rPr>
              <a:t>Many if not most students will </a:t>
            </a:r>
            <a:r>
              <a:rPr lang="en-US" altLang="en-US" sz="2800" b="1" dirty="0" smtClean="0">
                <a:solidFill>
                  <a:srgbClr val="823500"/>
                </a:solidFill>
                <a:effectLst>
                  <a:outerShdw blurRad="38100" dist="38100" dir="2700000" algn="tl">
                    <a:srgbClr val="000000">
                      <a:alpha val="43137"/>
                    </a:srgbClr>
                  </a:outerShdw>
                </a:effectLst>
              </a:rPr>
              <a:t>need to make significant progress</a:t>
            </a:r>
            <a:r>
              <a:rPr lang="en-US" altLang="en-US" sz="2800" dirty="0" smtClean="0">
                <a:solidFill>
                  <a:srgbClr val="823500"/>
                </a:solidFill>
              </a:rPr>
              <a:t> to reach the at or above standard level</a:t>
            </a:r>
          </a:p>
          <a:p>
            <a:r>
              <a:rPr lang="en-US" altLang="en-US" sz="2800" dirty="0">
                <a:solidFill>
                  <a:srgbClr val="823500"/>
                </a:solidFill>
                <a:ea typeface="ＭＳ Ｐゴシック" panose="020B0600070205080204" pitchFamily="34" charset="-128"/>
              </a:rPr>
              <a:t>Real progress takes </a:t>
            </a:r>
            <a:r>
              <a:rPr lang="en-US" altLang="en-US" sz="2800" b="1" dirty="0">
                <a:solidFill>
                  <a:srgbClr val="823500"/>
                </a:solidFill>
                <a:effectLst>
                  <a:outerShdw blurRad="38100" dist="38100" dir="2700000" algn="tl">
                    <a:srgbClr val="000000">
                      <a:alpha val="43137"/>
                    </a:srgbClr>
                  </a:outerShdw>
                </a:effectLst>
                <a:ea typeface="ＭＳ Ｐゴシック" panose="020B0600070205080204" pitchFamily="34" charset="-128"/>
              </a:rPr>
              <a:t>time</a:t>
            </a:r>
            <a:r>
              <a:rPr lang="en-US" altLang="en-US" sz="2800" dirty="0">
                <a:solidFill>
                  <a:srgbClr val="823500"/>
                </a:solidFill>
                <a:ea typeface="ＭＳ Ｐゴシック" panose="020B0600070205080204" pitchFamily="34" charset="-128"/>
              </a:rPr>
              <a:t> and </a:t>
            </a:r>
            <a:r>
              <a:rPr lang="en-US" altLang="en-US" sz="2800" b="1" dirty="0" smtClean="0">
                <a:solidFill>
                  <a:srgbClr val="823500"/>
                </a:solidFill>
                <a:effectLst>
                  <a:outerShdw blurRad="38100" dist="38100" dir="2700000" algn="tl">
                    <a:srgbClr val="000000">
                      <a:alpha val="43137"/>
                    </a:srgbClr>
                  </a:outerShdw>
                </a:effectLst>
                <a:ea typeface="ＭＳ Ｐゴシック" panose="020B0600070205080204" pitchFamily="34" charset="-128"/>
              </a:rPr>
              <a:t>effort</a:t>
            </a:r>
            <a:endParaRPr lang="en-US" altLang="en-US" sz="2800" b="1" dirty="0" smtClean="0">
              <a:solidFill>
                <a:srgbClr val="823500"/>
              </a:solidFill>
              <a:effectLst>
                <a:outerShdw blurRad="38100" dist="38100" dir="2700000" algn="tl">
                  <a:srgbClr val="000000">
                    <a:alpha val="43137"/>
                  </a:srgbClr>
                </a:outerShdw>
              </a:effectLst>
            </a:endParaRPr>
          </a:p>
          <a:p>
            <a:r>
              <a:rPr lang="en-US" altLang="en-US" sz="2800" dirty="0" smtClean="0">
                <a:solidFill>
                  <a:srgbClr val="823500"/>
                </a:solidFill>
              </a:rPr>
              <a:t>These results will provide us an opportunity to focus on the needs of students and teachers</a:t>
            </a:r>
          </a:p>
          <a:p>
            <a:pPr marL="82296" indent="0">
              <a:buNone/>
            </a:pPr>
            <a:endParaRPr lang="en-US" altLang="en-US" sz="2800" dirty="0" smtClean="0">
              <a:solidFill>
                <a:srgbClr val="823500"/>
              </a:solidFill>
            </a:endParaRPr>
          </a:p>
        </p:txBody>
      </p:sp>
      <p:sp>
        <p:nvSpPr>
          <p:cNvPr id="24576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7F4243A-9E3E-433A-A0F5-63075EE7EAF8}" type="slidenum">
              <a:rPr lang="en-US" altLang="en-US" sz="1400" smtClean="0">
                <a:solidFill>
                  <a:srgbClr val="000000"/>
                </a:solidFill>
              </a:rPr>
              <a:pPr>
                <a:spcBef>
                  <a:spcPct val="0"/>
                </a:spcBef>
                <a:buFontTx/>
                <a:buNone/>
              </a:pPr>
              <a:t>19</a:t>
            </a:fld>
            <a:endParaRPr lang="en-US" altLang="en-US" sz="1400" dirty="0" smtClean="0">
              <a:solidFill>
                <a:srgbClr val="000000"/>
              </a:solidFill>
            </a:endParaRPr>
          </a:p>
        </p:txBody>
      </p:sp>
      <p:sp>
        <p:nvSpPr>
          <p:cNvPr id="2" name="Footer Placeholder 1"/>
          <p:cNvSpPr>
            <a:spLocks noGrp="1"/>
          </p:cNvSpPr>
          <p:nvPr>
            <p:ph type="ftr" sz="quarter" idx="11"/>
          </p:nvPr>
        </p:nvSpPr>
        <p:spPr/>
        <p:txBody>
          <a:bodyPr/>
          <a:lstStyle/>
          <a:p>
            <a:r>
              <a:rPr lang="en-US" dirty="0" smtClean="0"/>
              <a:t>Assessment Services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8145"/>
    </mc:Choice>
    <mc:Fallback xmlns="">
      <p:transition spd="slow" advTm="381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anim calcmode="lin" valueType="num">
                                      <p:cBhvr additive="base">
                                        <p:cTn id="7" dur="500" fill="hold"/>
                                        <p:tgtEl>
                                          <p:spTgt spid="2457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45763">
                                            <p:txEl>
                                              <p:pRg st="2" end="2"/>
                                            </p:txEl>
                                          </p:spTgt>
                                        </p:tgtEl>
                                        <p:attrNameLst>
                                          <p:attrName>style.visibility</p:attrName>
                                        </p:attrNameLst>
                                      </p:cBhvr>
                                      <p:to>
                                        <p:strVal val="visible"/>
                                      </p:to>
                                    </p:set>
                                    <p:anim calcmode="lin" valueType="num">
                                      <p:cBhvr additive="base">
                                        <p:cTn id="12" dur="500" fill="hold"/>
                                        <p:tgtEl>
                                          <p:spTgt spid="24576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4576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45763">
                                            <p:txEl>
                                              <p:pRg st="3" end="3"/>
                                            </p:txEl>
                                          </p:spTgt>
                                        </p:tgtEl>
                                        <p:attrNameLst>
                                          <p:attrName>style.visibility</p:attrName>
                                        </p:attrNameLst>
                                      </p:cBhvr>
                                      <p:to>
                                        <p:strVal val="visible"/>
                                      </p:to>
                                    </p:set>
                                    <p:anim calcmode="lin" valueType="num">
                                      <p:cBhvr additive="base">
                                        <p:cTn id="17" dur="500" fill="hold"/>
                                        <p:tgtEl>
                                          <p:spTgt spid="24576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4576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45763">
                                            <p:txEl>
                                              <p:pRg st="4" end="4"/>
                                            </p:txEl>
                                          </p:spTgt>
                                        </p:tgtEl>
                                        <p:attrNameLst>
                                          <p:attrName>style.visibility</p:attrName>
                                        </p:attrNameLst>
                                      </p:cBhvr>
                                      <p:to>
                                        <p:strVal val="visible"/>
                                      </p:to>
                                    </p:set>
                                    <p:anim calcmode="lin" valueType="num">
                                      <p:cBhvr additive="base">
                                        <p:cTn id="22" dur="500" fill="hold"/>
                                        <p:tgtEl>
                                          <p:spTgt spid="24576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457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resentation"/>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p:cNvSpPr>
            <a:spLocks noGrp="1"/>
          </p:cNvSpPr>
          <p:nvPr>
            <p:ph type="ftr" sz="quarter" idx="11"/>
          </p:nvPr>
        </p:nvSpPr>
        <p:spPr/>
        <p:txBody>
          <a:bodyPr/>
          <a:lstStyle/>
          <a:p>
            <a:r>
              <a:rPr lang="en-US" smtClean="0"/>
              <a:t>Assessment Services</a:t>
            </a:r>
            <a:endParaRPr lang="en-US" dirty="0"/>
          </a:p>
        </p:txBody>
      </p:sp>
      <p:sp>
        <p:nvSpPr>
          <p:cNvPr id="6" name="Slide Number Placeholder 5"/>
          <p:cNvSpPr>
            <a:spLocks noGrp="1"/>
          </p:cNvSpPr>
          <p:nvPr>
            <p:ph type="sldNum" sz="quarter" idx="12"/>
          </p:nvPr>
        </p:nvSpPr>
        <p:spPr/>
        <p:txBody>
          <a:bodyPr/>
          <a:lstStyle/>
          <a:p>
            <a:fld id="{E7918F22-7EAD-48B3-BC13-6B176E228580}" type="slidenum">
              <a:rPr lang="en-US" smtClean="0"/>
              <a:pPr/>
              <a:t>2</a:t>
            </a:fld>
            <a:endParaRPr lang="en-US" dirty="0"/>
          </a:p>
        </p:txBody>
      </p:sp>
      <p:graphicFrame>
        <p:nvGraphicFramePr>
          <p:cNvPr id="7" name="Diagram 6"/>
          <p:cNvGraphicFramePr/>
          <p:nvPr>
            <p:extLst>
              <p:ext uri="{D42A27DB-BD31-4B8C-83A1-F6EECF244321}">
                <p14:modId xmlns:p14="http://schemas.microsoft.com/office/powerpoint/2010/main" val="3146236119"/>
              </p:ext>
            </p:extLst>
          </p:nvPr>
        </p:nvGraphicFramePr>
        <p:xfrm>
          <a:off x="1524000" y="1752600"/>
          <a:ext cx="7467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r>
              <a:rPr lang="en-US" dirty="0" smtClean="0"/>
              <a:t>Understanding Smarter Balanced Assessment Results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447800" y="457200"/>
            <a:ext cx="7620000" cy="566738"/>
          </a:xfrm>
        </p:spPr>
        <p:txBody>
          <a:bodyPr/>
          <a:lstStyle/>
          <a:p>
            <a:pPr marL="457200" indent="-457200" eaLnBrk="1" hangingPunct="1"/>
            <a:r>
              <a:rPr lang="en-US" altLang="en-US" sz="3600" dirty="0" smtClean="0">
                <a:solidFill>
                  <a:srgbClr val="572314"/>
                </a:solidFill>
              </a:rPr>
              <a:t>Out with the Old – In with the New</a:t>
            </a:r>
          </a:p>
        </p:txBody>
      </p:sp>
      <p:grpSp>
        <p:nvGrpSpPr>
          <p:cNvPr id="19" name="Group 18"/>
          <p:cNvGrpSpPr>
            <a:grpSpLocks/>
          </p:cNvGrpSpPr>
          <p:nvPr/>
        </p:nvGrpSpPr>
        <p:grpSpPr bwMode="auto">
          <a:xfrm>
            <a:off x="1524000" y="1658938"/>
            <a:ext cx="2895600" cy="850900"/>
            <a:chOff x="1625600" y="1626090"/>
            <a:chExt cx="6096000" cy="850758"/>
          </a:xfrm>
        </p:grpSpPr>
        <p:sp>
          <p:nvSpPr>
            <p:cNvPr id="18" name="Rectangle 17"/>
            <p:cNvSpPr/>
            <p:nvPr/>
          </p:nvSpPr>
          <p:spPr>
            <a:xfrm>
              <a:off x="1625600" y="1897507"/>
              <a:ext cx="6096000" cy="579341"/>
            </a:xfrm>
            <a:prstGeom prst="rect">
              <a:avLst/>
            </a:prstGeom>
            <a:gradFill flip="none" rotWithShape="1">
              <a:gsLst>
                <a:gs pos="0">
                  <a:srgbClr val="11376F">
                    <a:tint val="66000"/>
                    <a:satMod val="160000"/>
                  </a:srgbClr>
                </a:gs>
                <a:gs pos="50000">
                  <a:srgbClr val="11376F">
                    <a:tint val="44500"/>
                    <a:satMod val="160000"/>
                  </a:srgbClr>
                </a:gs>
                <a:gs pos="100000">
                  <a:srgbClr val="11376F">
                    <a:tint val="23500"/>
                    <a:satMod val="160000"/>
                  </a:srgbClr>
                </a:gs>
              </a:gsLst>
              <a:lin ang="16200000" scaled="1"/>
              <a:tileRect/>
            </a:gradFill>
            <a:effectLst>
              <a:outerShdw blurRad="50800" dist="38100" dir="2700000" algn="tl" rotWithShape="0">
                <a:prstClr val="black">
                  <a:alpha val="40000"/>
                </a:prstClr>
              </a:outerShdw>
            </a:effectLst>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8452" name="Group 5"/>
            <p:cNvGrpSpPr>
              <a:grpSpLocks/>
            </p:cNvGrpSpPr>
            <p:nvPr/>
          </p:nvGrpSpPr>
          <p:grpSpPr bwMode="auto">
            <a:xfrm>
              <a:off x="1914525" y="1626090"/>
              <a:ext cx="4267200" cy="678960"/>
              <a:chOff x="304800" y="3"/>
              <a:chExt cx="4267200" cy="678960"/>
            </a:xfrm>
          </p:grpSpPr>
          <p:sp>
            <p:nvSpPr>
              <p:cNvPr id="7" name="Rounded Rectangle 6"/>
              <p:cNvSpPr/>
              <p:nvPr/>
            </p:nvSpPr>
            <p:spPr>
              <a:xfrm>
                <a:off x="304800" y="3"/>
                <a:ext cx="4267200" cy="679337"/>
              </a:xfrm>
              <a:prstGeom prst="roundRect">
                <a:avLst/>
              </a:prstGeom>
              <a:solidFill>
                <a:schemeClr val="accent1">
                  <a:lumMod val="75000"/>
                </a:scheme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338138" y="33334"/>
                <a:ext cx="4200525" cy="612673"/>
              </a:xfrm>
              <a:prstGeom prst="rect">
                <a:avLst/>
              </a:prstGeom>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1022350" eaLnBrk="1" fontAlgn="auto" hangingPunct="1">
                  <a:lnSpc>
                    <a:spcPct val="90000"/>
                  </a:lnSpc>
                  <a:spcAft>
                    <a:spcPct val="35000"/>
                  </a:spcAft>
                  <a:defRPr/>
                </a:pPr>
                <a:r>
                  <a:rPr lang="en-US" sz="2300" dirty="0">
                    <a:latin typeface="Arial" pitchFamily="34" charset="0"/>
                    <a:cs typeface="Arial" pitchFamily="34" charset="0"/>
                  </a:rPr>
                  <a:t>New </a:t>
                </a:r>
                <a:r>
                  <a:rPr lang="en-US" sz="2300" dirty="0" smtClean="0">
                    <a:latin typeface="Arial" pitchFamily="34" charset="0"/>
                    <a:cs typeface="Arial" pitchFamily="34" charset="0"/>
                  </a:rPr>
                  <a:t>Standards</a:t>
                </a:r>
                <a:endParaRPr lang="en-US" sz="2300" dirty="0">
                  <a:latin typeface="Arial" pitchFamily="34" charset="0"/>
                  <a:cs typeface="Arial" pitchFamily="34" charset="0"/>
                </a:endParaRPr>
              </a:p>
            </p:txBody>
          </p:sp>
        </p:grpSp>
      </p:grpSp>
      <p:grpSp>
        <p:nvGrpSpPr>
          <p:cNvPr id="25" name="Group 24"/>
          <p:cNvGrpSpPr>
            <a:grpSpLocks/>
          </p:cNvGrpSpPr>
          <p:nvPr/>
        </p:nvGrpSpPr>
        <p:grpSpPr bwMode="auto">
          <a:xfrm>
            <a:off x="1524000" y="3860800"/>
            <a:ext cx="2895600" cy="850900"/>
            <a:chOff x="1625600" y="1626090"/>
            <a:chExt cx="6096000" cy="850758"/>
          </a:xfrm>
        </p:grpSpPr>
        <p:sp>
          <p:nvSpPr>
            <p:cNvPr id="26" name="Rectangle 25"/>
            <p:cNvSpPr/>
            <p:nvPr/>
          </p:nvSpPr>
          <p:spPr>
            <a:xfrm>
              <a:off x="1625600" y="1897508"/>
              <a:ext cx="6096000" cy="579340"/>
            </a:xfrm>
            <a:prstGeom prst="rect">
              <a:avLst/>
            </a:prstGeom>
            <a:gradFill flip="none" rotWithShape="1">
              <a:gsLst>
                <a:gs pos="0">
                  <a:srgbClr val="11376F">
                    <a:tint val="66000"/>
                    <a:satMod val="160000"/>
                  </a:srgbClr>
                </a:gs>
                <a:gs pos="50000">
                  <a:srgbClr val="11376F">
                    <a:tint val="44500"/>
                    <a:satMod val="160000"/>
                  </a:srgbClr>
                </a:gs>
                <a:gs pos="100000">
                  <a:srgbClr val="11376F">
                    <a:tint val="23500"/>
                    <a:satMod val="160000"/>
                  </a:srgbClr>
                </a:gs>
              </a:gsLst>
              <a:lin ang="16200000" scaled="1"/>
              <a:tileRect/>
            </a:gradFill>
            <a:effectLst>
              <a:outerShdw blurRad="50800" dist="38100" dir="2700000" algn="tl" rotWithShape="0">
                <a:prstClr val="black">
                  <a:alpha val="40000"/>
                </a:prstClr>
              </a:outerShdw>
            </a:effectLst>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8448" name="Group 26"/>
            <p:cNvGrpSpPr>
              <a:grpSpLocks/>
            </p:cNvGrpSpPr>
            <p:nvPr/>
          </p:nvGrpSpPr>
          <p:grpSpPr bwMode="auto">
            <a:xfrm>
              <a:off x="1914525" y="1626090"/>
              <a:ext cx="4267200" cy="678960"/>
              <a:chOff x="304800" y="3"/>
              <a:chExt cx="4267200" cy="678960"/>
            </a:xfrm>
          </p:grpSpPr>
          <p:sp>
            <p:nvSpPr>
              <p:cNvPr id="28" name="Rounded Rectangle 27"/>
              <p:cNvSpPr/>
              <p:nvPr/>
            </p:nvSpPr>
            <p:spPr>
              <a:xfrm>
                <a:off x="304800" y="3"/>
                <a:ext cx="4267200" cy="679337"/>
              </a:xfrm>
              <a:prstGeom prst="roundRect">
                <a:avLst/>
              </a:prstGeom>
              <a:solidFill>
                <a:schemeClr val="accent1">
                  <a:lumMod val="75000"/>
                </a:scheme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ounded Rectangle 4"/>
              <p:cNvSpPr/>
              <p:nvPr/>
            </p:nvSpPr>
            <p:spPr>
              <a:xfrm>
                <a:off x="338138" y="33335"/>
                <a:ext cx="4200525" cy="612673"/>
              </a:xfrm>
              <a:prstGeom prst="rect">
                <a:avLst/>
              </a:prstGeom>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1022350" eaLnBrk="1" fontAlgn="auto" hangingPunct="1">
                  <a:lnSpc>
                    <a:spcPct val="90000"/>
                  </a:lnSpc>
                  <a:spcAft>
                    <a:spcPct val="35000"/>
                  </a:spcAft>
                  <a:defRPr/>
                </a:pPr>
                <a:r>
                  <a:rPr lang="en-US" sz="2300" dirty="0">
                    <a:latin typeface="Arial" pitchFamily="34" charset="0"/>
                    <a:cs typeface="Arial" pitchFamily="34" charset="0"/>
                  </a:rPr>
                  <a:t>New Learning</a:t>
                </a:r>
              </a:p>
            </p:txBody>
          </p:sp>
        </p:grpSp>
      </p:grpSp>
      <p:grpSp>
        <p:nvGrpSpPr>
          <p:cNvPr id="30" name="Group 29"/>
          <p:cNvGrpSpPr>
            <a:grpSpLocks/>
          </p:cNvGrpSpPr>
          <p:nvPr/>
        </p:nvGrpSpPr>
        <p:grpSpPr bwMode="auto">
          <a:xfrm>
            <a:off x="1524000" y="4960938"/>
            <a:ext cx="2895600" cy="850900"/>
            <a:chOff x="1625600" y="1626090"/>
            <a:chExt cx="6096000" cy="850758"/>
          </a:xfrm>
        </p:grpSpPr>
        <p:sp>
          <p:nvSpPr>
            <p:cNvPr id="31" name="Rectangle 30"/>
            <p:cNvSpPr/>
            <p:nvPr/>
          </p:nvSpPr>
          <p:spPr>
            <a:xfrm>
              <a:off x="1625600" y="1897507"/>
              <a:ext cx="6096000" cy="579341"/>
            </a:xfrm>
            <a:prstGeom prst="rect">
              <a:avLst/>
            </a:prstGeom>
            <a:gradFill flip="none" rotWithShape="1">
              <a:gsLst>
                <a:gs pos="0">
                  <a:srgbClr val="11376F">
                    <a:tint val="66000"/>
                    <a:satMod val="160000"/>
                  </a:srgbClr>
                </a:gs>
                <a:gs pos="50000">
                  <a:srgbClr val="11376F">
                    <a:tint val="44500"/>
                    <a:satMod val="160000"/>
                  </a:srgbClr>
                </a:gs>
                <a:gs pos="100000">
                  <a:srgbClr val="11376F">
                    <a:tint val="23500"/>
                    <a:satMod val="160000"/>
                  </a:srgbClr>
                </a:gs>
              </a:gsLst>
              <a:lin ang="16200000" scaled="1"/>
              <a:tileRect/>
            </a:gradFill>
            <a:effectLst>
              <a:outerShdw blurRad="50800" dist="38100" dir="2700000" algn="tl" rotWithShape="0">
                <a:prstClr val="black">
                  <a:alpha val="40000"/>
                </a:prstClr>
              </a:outerShdw>
            </a:effectLst>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8444" name="Group 31"/>
            <p:cNvGrpSpPr>
              <a:grpSpLocks/>
            </p:cNvGrpSpPr>
            <p:nvPr/>
          </p:nvGrpSpPr>
          <p:grpSpPr bwMode="auto">
            <a:xfrm>
              <a:off x="1914525" y="1626090"/>
              <a:ext cx="4267200" cy="678960"/>
              <a:chOff x="304800" y="3"/>
              <a:chExt cx="4267200" cy="678960"/>
            </a:xfrm>
          </p:grpSpPr>
          <p:sp>
            <p:nvSpPr>
              <p:cNvPr id="33" name="Rounded Rectangle 32"/>
              <p:cNvSpPr/>
              <p:nvPr/>
            </p:nvSpPr>
            <p:spPr>
              <a:xfrm>
                <a:off x="304800" y="3"/>
                <a:ext cx="4267200" cy="679337"/>
              </a:xfrm>
              <a:prstGeom prst="roundRect">
                <a:avLst/>
              </a:prstGeom>
              <a:solidFill>
                <a:schemeClr val="accent1">
                  <a:lumMod val="75000"/>
                </a:scheme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Rounded Rectangle 4"/>
              <p:cNvSpPr/>
              <p:nvPr/>
            </p:nvSpPr>
            <p:spPr>
              <a:xfrm>
                <a:off x="338138" y="33334"/>
                <a:ext cx="4200525" cy="612673"/>
              </a:xfrm>
              <a:prstGeom prst="rect">
                <a:avLst/>
              </a:prstGeom>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1022350" eaLnBrk="1" fontAlgn="auto" hangingPunct="1">
                  <a:lnSpc>
                    <a:spcPct val="90000"/>
                  </a:lnSpc>
                  <a:spcAft>
                    <a:spcPct val="35000"/>
                  </a:spcAft>
                  <a:defRPr/>
                </a:pPr>
                <a:r>
                  <a:rPr lang="en-US" sz="2300" dirty="0">
                    <a:latin typeface="Arial" pitchFamily="34" charset="0"/>
                    <a:cs typeface="Arial" pitchFamily="34" charset="0"/>
                  </a:rPr>
                  <a:t>New Test</a:t>
                </a:r>
              </a:p>
            </p:txBody>
          </p:sp>
        </p:grpSp>
      </p:grpSp>
      <p:grpSp>
        <p:nvGrpSpPr>
          <p:cNvPr id="35" name="Group 34"/>
          <p:cNvGrpSpPr>
            <a:grpSpLocks/>
          </p:cNvGrpSpPr>
          <p:nvPr/>
        </p:nvGrpSpPr>
        <p:grpSpPr bwMode="auto">
          <a:xfrm>
            <a:off x="1524000" y="2760663"/>
            <a:ext cx="2895600" cy="849312"/>
            <a:chOff x="1625600" y="1626090"/>
            <a:chExt cx="6096000" cy="850758"/>
          </a:xfrm>
        </p:grpSpPr>
        <p:sp>
          <p:nvSpPr>
            <p:cNvPr id="37" name="Rectangle 36"/>
            <p:cNvSpPr/>
            <p:nvPr/>
          </p:nvSpPr>
          <p:spPr>
            <a:xfrm>
              <a:off x="1625600" y="1898014"/>
              <a:ext cx="6096000" cy="578834"/>
            </a:xfrm>
            <a:prstGeom prst="rect">
              <a:avLst/>
            </a:prstGeom>
            <a:gradFill flip="none" rotWithShape="1">
              <a:gsLst>
                <a:gs pos="0">
                  <a:srgbClr val="11376F">
                    <a:tint val="66000"/>
                    <a:satMod val="160000"/>
                  </a:srgbClr>
                </a:gs>
                <a:gs pos="50000">
                  <a:srgbClr val="11376F">
                    <a:tint val="44500"/>
                    <a:satMod val="160000"/>
                  </a:srgbClr>
                </a:gs>
                <a:gs pos="100000">
                  <a:srgbClr val="11376F">
                    <a:tint val="23500"/>
                    <a:satMod val="160000"/>
                  </a:srgbClr>
                </a:gs>
              </a:gsLst>
              <a:lin ang="16200000" scaled="1"/>
              <a:tileRect/>
            </a:gradFill>
            <a:effectLst>
              <a:outerShdw blurRad="50800" dist="38100" dir="2700000" algn="tl" rotWithShape="0">
                <a:prstClr val="black">
                  <a:alpha val="40000"/>
                </a:prstClr>
              </a:outerShdw>
            </a:effectLst>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8440" name="Group 37"/>
            <p:cNvGrpSpPr>
              <a:grpSpLocks/>
            </p:cNvGrpSpPr>
            <p:nvPr/>
          </p:nvGrpSpPr>
          <p:grpSpPr bwMode="auto">
            <a:xfrm>
              <a:off x="1914525" y="1626090"/>
              <a:ext cx="4267200" cy="678960"/>
              <a:chOff x="304800" y="3"/>
              <a:chExt cx="4267200" cy="678960"/>
            </a:xfrm>
          </p:grpSpPr>
          <p:sp>
            <p:nvSpPr>
              <p:cNvPr id="39" name="Rounded Rectangle 38"/>
              <p:cNvSpPr/>
              <p:nvPr/>
            </p:nvSpPr>
            <p:spPr>
              <a:xfrm>
                <a:off x="304800" y="3"/>
                <a:ext cx="4267200" cy="679016"/>
              </a:xfrm>
              <a:prstGeom prst="roundRect">
                <a:avLst/>
              </a:prstGeom>
              <a:solidFill>
                <a:schemeClr val="accent1">
                  <a:lumMod val="75000"/>
                </a:scheme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Rounded Rectangle 4"/>
              <p:cNvSpPr/>
              <p:nvPr/>
            </p:nvSpPr>
            <p:spPr>
              <a:xfrm>
                <a:off x="338138" y="33397"/>
                <a:ext cx="4200525" cy="612229"/>
              </a:xfrm>
              <a:prstGeom prst="rect">
                <a:avLst/>
              </a:prstGeom>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defTabSz="1022350" eaLnBrk="1" fontAlgn="auto" hangingPunct="1">
                  <a:lnSpc>
                    <a:spcPct val="90000"/>
                  </a:lnSpc>
                  <a:spcAft>
                    <a:spcPct val="35000"/>
                  </a:spcAft>
                  <a:defRPr/>
                </a:pPr>
                <a:r>
                  <a:rPr lang="en-US" sz="2300" dirty="0">
                    <a:latin typeface="Arial" pitchFamily="34" charset="0"/>
                    <a:cs typeface="Arial" pitchFamily="34" charset="0"/>
                  </a:rPr>
                  <a:t>New Teaching</a:t>
                </a:r>
              </a:p>
            </p:txBody>
          </p:sp>
        </p:grpSp>
      </p:grpSp>
      <p:sp>
        <p:nvSpPr>
          <p:cNvPr id="2" name="TextBox 1"/>
          <p:cNvSpPr txBox="1"/>
          <p:nvPr/>
        </p:nvSpPr>
        <p:spPr>
          <a:xfrm>
            <a:off x="4696166" y="1395667"/>
            <a:ext cx="4358561" cy="1323439"/>
          </a:xfrm>
          <a:prstGeom prst="rect">
            <a:avLst/>
          </a:prstGeom>
          <a:noFill/>
        </p:spPr>
        <p:txBody>
          <a:bodyPr wrap="square" rtlCol="0">
            <a:spAutoFit/>
          </a:bodyPr>
          <a:lstStyle/>
          <a:p>
            <a:r>
              <a:rPr lang="en-US" sz="2000" dirty="0" smtClean="0">
                <a:solidFill>
                  <a:srgbClr val="572314"/>
                </a:solidFill>
              </a:rPr>
              <a:t>Challenging standards to ensure students gain the skills required for college and the workforce of tomorrow</a:t>
            </a:r>
            <a:endParaRPr lang="en-US" sz="2000" dirty="0">
              <a:solidFill>
                <a:srgbClr val="572314"/>
              </a:solidFill>
            </a:endParaRPr>
          </a:p>
        </p:txBody>
      </p:sp>
      <p:sp>
        <p:nvSpPr>
          <p:cNvPr id="24" name="TextBox 23"/>
          <p:cNvSpPr txBox="1"/>
          <p:nvPr/>
        </p:nvSpPr>
        <p:spPr>
          <a:xfrm>
            <a:off x="4696165" y="3121552"/>
            <a:ext cx="4358561" cy="1323439"/>
          </a:xfrm>
          <a:prstGeom prst="rect">
            <a:avLst/>
          </a:prstGeom>
          <a:noFill/>
        </p:spPr>
        <p:txBody>
          <a:bodyPr wrap="square" rtlCol="0">
            <a:spAutoFit/>
          </a:bodyPr>
          <a:lstStyle/>
          <a:p>
            <a:r>
              <a:rPr lang="en-US" sz="2000" dirty="0" smtClean="0">
                <a:solidFill>
                  <a:srgbClr val="572314"/>
                </a:solidFill>
              </a:rPr>
              <a:t>New methods of teaching that engage students to develop the critical thinking and problem solving skills they will need</a:t>
            </a:r>
            <a:endParaRPr lang="en-US" sz="2000" dirty="0">
              <a:solidFill>
                <a:srgbClr val="572314"/>
              </a:solidFill>
            </a:endParaRPr>
          </a:p>
        </p:txBody>
      </p:sp>
      <p:sp>
        <p:nvSpPr>
          <p:cNvPr id="27" name="TextBox 26"/>
          <p:cNvSpPr txBox="1"/>
          <p:nvPr/>
        </p:nvSpPr>
        <p:spPr>
          <a:xfrm>
            <a:off x="4696164" y="4896673"/>
            <a:ext cx="4358561" cy="1631216"/>
          </a:xfrm>
          <a:prstGeom prst="rect">
            <a:avLst/>
          </a:prstGeom>
          <a:noFill/>
        </p:spPr>
        <p:txBody>
          <a:bodyPr wrap="square" rtlCol="0">
            <a:spAutoFit/>
          </a:bodyPr>
          <a:lstStyle/>
          <a:p>
            <a:r>
              <a:rPr lang="en-US" sz="2000" dirty="0" smtClean="0">
                <a:solidFill>
                  <a:srgbClr val="572314"/>
                </a:solidFill>
              </a:rPr>
              <a:t>Old assessments have been replaced with new tests that measure student progress and provide information for targeting improvement</a:t>
            </a:r>
            <a:endParaRPr lang="en-US" sz="2000" dirty="0">
              <a:solidFill>
                <a:srgbClr val="572314"/>
              </a:solidFill>
            </a:endParaRPr>
          </a:p>
        </p:txBody>
      </p:sp>
    </p:spTree>
    <p:custDataLst>
      <p:tags r:id="rId1"/>
    </p:custDataLst>
  </p:cSld>
  <p:clrMapOvr>
    <a:masterClrMapping/>
  </p:clrMapOvr>
  <p:transition advTm="32996">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nodeType="with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ppt_x"/>
                                          </p:val>
                                        </p:tav>
                                        <p:tav tm="100000">
                                          <p:val>
                                            <p:strVal val="#ppt_x"/>
                                          </p:val>
                                        </p:tav>
                                      </p:tavLst>
                                    </p:anim>
                                    <p:anim calcmode="lin" valueType="num">
                                      <p:cBhvr additive="base">
                                        <p:cTn id="3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1CE1B6B-8B82-49A2-92F1-AC06AAFD43B7}" type="slidenum">
              <a:rPr lang="en-US" altLang="en-US" sz="1400">
                <a:solidFill>
                  <a:srgbClr val="000000"/>
                </a:solidFill>
              </a:rPr>
              <a:pPr/>
              <a:t>21</a:t>
            </a:fld>
            <a:endParaRPr lang="en-US" altLang="en-US" sz="1400" dirty="0">
              <a:solidFill>
                <a:srgbClr val="000000"/>
              </a:solidFill>
            </a:endParaRPr>
          </a:p>
        </p:txBody>
      </p:sp>
      <p:sp>
        <p:nvSpPr>
          <p:cNvPr id="2" name="Footer Placeholder 1"/>
          <p:cNvSpPr>
            <a:spLocks noGrp="1"/>
          </p:cNvSpPr>
          <p:nvPr>
            <p:ph type="ftr" sz="quarter" idx="11"/>
          </p:nvPr>
        </p:nvSpPr>
        <p:spPr/>
        <p:txBody>
          <a:bodyPr/>
          <a:lstStyle/>
          <a:p>
            <a:r>
              <a:rPr lang="en-US" dirty="0" smtClean="0"/>
              <a:t>Assessment Services</a:t>
            </a:r>
            <a:endParaRPr lang="en-US" dirty="0"/>
          </a:p>
        </p:txBody>
      </p:sp>
      <p:sp>
        <p:nvSpPr>
          <p:cNvPr id="9" name="Title 1"/>
          <p:cNvSpPr>
            <a:spLocks noGrp="1"/>
          </p:cNvSpPr>
          <p:nvPr>
            <p:ph type="title"/>
          </p:nvPr>
        </p:nvSpPr>
        <p:spPr>
          <a:xfrm>
            <a:off x="1588337" y="0"/>
            <a:ext cx="7467600" cy="1295400"/>
          </a:xfrm>
        </p:spPr>
        <p:txBody>
          <a:bodyPr>
            <a:normAutofit fontScale="90000"/>
          </a:bodyPr>
          <a:lstStyle/>
          <a:p>
            <a:r>
              <a:rPr lang="en-US" altLang="en-US" sz="4400" b="1" dirty="0">
                <a:cs typeface="Arial" panose="020B0604020202020204" pitchFamily="34" charset="0"/>
              </a:rPr>
              <a:t>Key </a:t>
            </a:r>
            <a:r>
              <a:rPr lang="en-US" altLang="en-US" sz="4400" b="1" dirty="0" smtClean="0">
                <a:cs typeface="Arial" panose="020B0604020202020204" pitchFamily="34" charset="0"/>
              </a:rPr>
              <a:t>Reminder #3:</a:t>
            </a:r>
            <a:r>
              <a:rPr lang="en-US" altLang="en-US" sz="4400" b="1" dirty="0">
                <a:cs typeface="Arial" panose="020B0604020202020204" pitchFamily="34" charset="0"/>
              </a:rPr>
              <a:t/>
            </a:r>
            <a:br>
              <a:rPr lang="en-US" altLang="en-US" sz="4400" b="1" dirty="0">
                <a:cs typeface="Arial" panose="020B0604020202020204" pitchFamily="34" charset="0"/>
              </a:rPr>
            </a:br>
            <a:r>
              <a:rPr lang="en-US" altLang="en-US" sz="3600" b="1" dirty="0" smtClean="0">
                <a:cs typeface="Arial" panose="020B0604020202020204" pitchFamily="34" charset="0"/>
              </a:rPr>
              <a:t>Can’t Compare Apples to Oranges</a:t>
            </a:r>
            <a:endParaRPr lang="en-US" altLang="en-US" sz="3600" dirty="0" smtClean="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13869"/>
          <a:stretch/>
        </p:blipFill>
        <p:spPr>
          <a:xfrm>
            <a:off x="2438400" y="1437910"/>
            <a:ext cx="5079469" cy="2776967"/>
          </a:xfrm>
          <a:prstGeom prst="rect">
            <a:avLst/>
          </a:prstGeom>
        </p:spPr>
      </p:pic>
      <p:sp>
        <p:nvSpPr>
          <p:cNvPr id="10" name="Content Placeholder 2"/>
          <p:cNvSpPr txBox="1">
            <a:spLocks/>
          </p:cNvSpPr>
          <p:nvPr/>
        </p:nvSpPr>
        <p:spPr>
          <a:xfrm>
            <a:off x="1828800" y="4460113"/>
            <a:ext cx="6705600" cy="1600200"/>
          </a:xfrm>
          <a:prstGeom prst="rect">
            <a:avLst/>
          </a:prstGeom>
          <a:solidFill>
            <a:srgbClr val="0F6677"/>
          </a:solidFill>
          <a:scene3d>
            <a:camera prst="orthographicFront"/>
            <a:lightRig rig="threePt" dir="t"/>
          </a:scene3d>
          <a:sp3d>
            <a:bevelT w="101600" prst="riblet"/>
          </a:sp3d>
        </p:spPr>
        <p:txBody>
          <a:bodyPr>
            <a:normAutofit fontScale="925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Font typeface="Wingdings 2"/>
              <a:buNone/>
            </a:pPr>
            <a:r>
              <a:rPr lang="en-US" altLang="en-US" sz="3500" b="1" dirty="0" smtClean="0">
                <a:solidFill>
                  <a:schemeClr val="bg1"/>
                </a:solidFill>
              </a:rPr>
              <a:t>Like apples and sailboats, the new tests are too different to compare the old scores and new</a:t>
            </a:r>
          </a:p>
          <a:p>
            <a:endParaRPr lang="en-US" altLang="en-US" sz="2400" dirty="0" smtClean="0">
              <a:solidFill>
                <a:srgbClr val="823500"/>
              </a:solidFill>
            </a:endParaRPr>
          </a:p>
          <a:p>
            <a:endParaRPr lang="en-US" altLang="en-US" sz="2000" dirty="0" smtClean="0">
              <a:solidFill>
                <a:srgbClr val="823500"/>
              </a:solidFill>
            </a:endParaRPr>
          </a:p>
          <a:p>
            <a:endParaRPr lang="en-US" altLang="en-US" sz="2000" dirty="0" smtClean="0">
              <a:solidFill>
                <a:srgbClr val="823500"/>
              </a:solidFill>
            </a:endParaRPr>
          </a:p>
          <a:p>
            <a:endParaRPr lang="en-US" altLang="en-US" sz="2000" dirty="0" smtClean="0">
              <a:solidFill>
                <a:srgbClr val="823500"/>
              </a:solidFill>
            </a:endParaRPr>
          </a:p>
          <a:p>
            <a:pPr lvl="1"/>
            <a:endParaRPr lang="en-US" altLang="en-US" sz="2000" dirty="0" smtClean="0">
              <a:solidFill>
                <a:srgbClr val="823500"/>
              </a:solidFill>
            </a:endParaRPr>
          </a:p>
          <a:p>
            <a:pPr lvl="1"/>
            <a:endParaRPr lang="en-US" altLang="en-US" sz="2000" dirty="0" smtClean="0"/>
          </a:p>
          <a:p>
            <a:endParaRPr lang="en-US" altLang="en-US" sz="2000" dirty="0" smtClean="0"/>
          </a:p>
        </p:txBody>
      </p:sp>
      <p:pic>
        <p:nvPicPr>
          <p:cNvPr id="7" name="irc_mi" descr="http://www.cruisingworld.com/sites/cruisingworld.com/files/styles/medium_1x_/public/import/2013/sites/all/files/_images/201306/best-sailboat-bristol-40.jpg?itok=Y9l_ScDP">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2137" y="1669161"/>
            <a:ext cx="2727325" cy="2545715"/>
          </a:xfrm>
          <a:prstGeom prst="rect">
            <a:avLst/>
          </a:prstGeom>
          <a:noFill/>
          <a:ln>
            <a:noFill/>
          </a:ln>
        </p:spPr>
      </p:pic>
      <p:sp>
        <p:nvSpPr>
          <p:cNvPr id="11" name="Title 1"/>
          <p:cNvSpPr txBox="1">
            <a:spLocks/>
          </p:cNvSpPr>
          <p:nvPr/>
        </p:nvSpPr>
        <p:spPr>
          <a:xfrm>
            <a:off x="1588337" y="152399"/>
            <a:ext cx="7467600" cy="1143001"/>
          </a:xfrm>
          <a:prstGeom prst="rect">
            <a:avLst/>
          </a:prstGeom>
        </p:spPr>
        <p:txBody>
          <a:bodyPr anchor="ctr">
            <a:normAutofit fontScale="7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altLang="en-US" sz="4700" b="1" dirty="0" smtClean="0">
                <a:cs typeface="Arial" panose="020B0604020202020204" pitchFamily="34" charset="0"/>
              </a:rPr>
              <a:t>Key Reminder #3:</a:t>
            </a:r>
            <a:br>
              <a:rPr lang="en-US" altLang="en-US" sz="4700" b="1" dirty="0" smtClean="0">
                <a:cs typeface="Arial" panose="020B0604020202020204" pitchFamily="34" charset="0"/>
              </a:rPr>
            </a:br>
            <a:r>
              <a:rPr lang="en-US" altLang="en-US" sz="4200" b="1" dirty="0" smtClean="0">
                <a:cs typeface="Arial" panose="020B0604020202020204" pitchFamily="34" charset="0"/>
              </a:rPr>
              <a:t>Can’t Compare Apples to Sailboats</a:t>
            </a:r>
            <a:endParaRPr lang="en-US" altLang="en-US" sz="4200" dirty="0" smtClean="0"/>
          </a:p>
        </p:txBody>
      </p:sp>
    </p:spTree>
    <p:custDataLst>
      <p:tags r:id="rId1"/>
    </p:custDataLst>
    <p:extLst>
      <p:ext uri="{BB962C8B-B14F-4D97-AF65-F5344CB8AC3E}">
        <p14:creationId xmlns:p14="http://schemas.microsoft.com/office/powerpoint/2010/main" val="916936568"/>
      </p:ext>
    </p:extLst>
  </p:cSld>
  <p:clrMapOvr>
    <a:masterClrMapping/>
  </p:clrMapOvr>
  <mc:AlternateContent xmlns:mc="http://schemas.openxmlformats.org/markup-compatibility/2006" xmlns:p14="http://schemas.microsoft.com/office/powerpoint/2010/main">
    <mc:Choice Requires="p14">
      <p:transition spd="slow" p14:dur="2000" advTm="23655"/>
    </mc:Choice>
    <mc:Fallback xmlns="">
      <p:transition spd="slow" advTm="236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ppt_x"/>
                                          </p:val>
                                        </p:tav>
                                      </p:tavLst>
                                    </p:anim>
                                    <p:anim calcmode="lin" valueType="num">
                                      <p:cBhvr additive="base">
                                        <p:cTn id="25" dur="500"/>
                                        <p:tgtEl>
                                          <p:spTgt spid="9"/>
                                        </p:tgtEl>
                                        <p:attrNameLst>
                                          <p:attrName>ppt_y</p:attrName>
                                        </p:attrNameLst>
                                      </p:cBhvr>
                                      <p:tavLst>
                                        <p:tav tm="0">
                                          <p:val>
                                            <p:strVal val="ppt_y"/>
                                          </p:val>
                                        </p:tav>
                                        <p:tav tm="100000">
                                          <p:val>
                                            <p:strVal val="1+ppt_h/2"/>
                                          </p:val>
                                        </p:tav>
                                      </p:tavLst>
                                    </p:anim>
                                    <p:set>
                                      <p:cBhvr>
                                        <p:cTn id="26" dur="1" fill="hold">
                                          <p:stCondLst>
                                            <p:cond delay="499"/>
                                          </p:stCondLst>
                                        </p:cTn>
                                        <p:tgtEl>
                                          <p:spTgt spid="9"/>
                                        </p:tgtEl>
                                        <p:attrNameLst>
                                          <p:attrName>style.visibility</p:attrName>
                                        </p:attrNameLst>
                                      </p:cBhvr>
                                      <p:to>
                                        <p:strVal val="hidden"/>
                                      </p:to>
                                    </p:set>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42"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2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1CE1B6B-8B82-49A2-92F1-AC06AAFD43B7}" type="slidenum">
              <a:rPr lang="en-US" altLang="en-US" sz="1400">
                <a:solidFill>
                  <a:srgbClr val="000000"/>
                </a:solidFill>
              </a:rPr>
              <a:pPr/>
              <a:t>22</a:t>
            </a:fld>
            <a:endParaRPr lang="en-US" altLang="en-US" sz="1400" dirty="0">
              <a:solidFill>
                <a:srgbClr val="000000"/>
              </a:solidFill>
            </a:endParaRPr>
          </a:p>
        </p:txBody>
      </p:sp>
      <p:sp>
        <p:nvSpPr>
          <p:cNvPr id="2" name="Footer Placeholder 1"/>
          <p:cNvSpPr>
            <a:spLocks noGrp="1"/>
          </p:cNvSpPr>
          <p:nvPr>
            <p:ph type="ftr" sz="quarter" idx="11"/>
          </p:nvPr>
        </p:nvSpPr>
        <p:spPr/>
        <p:txBody>
          <a:bodyPr/>
          <a:lstStyle/>
          <a:p>
            <a:r>
              <a:rPr lang="en-US" dirty="0" smtClean="0"/>
              <a:t>Assessment Services</a:t>
            </a:r>
            <a:endParaRPr lang="en-US" dirty="0"/>
          </a:p>
        </p:txBody>
      </p:sp>
      <p:sp>
        <p:nvSpPr>
          <p:cNvPr id="9" name="Title 1"/>
          <p:cNvSpPr>
            <a:spLocks noGrp="1"/>
          </p:cNvSpPr>
          <p:nvPr>
            <p:ph type="title"/>
          </p:nvPr>
        </p:nvSpPr>
        <p:spPr>
          <a:xfrm>
            <a:off x="1588337" y="0"/>
            <a:ext cx="7467600" cy="1295400"/>
          </a:xfrm>
        </p:spPr>
        <p:txBody>
          <a:bodyPr>
            <a:normAutofit fontScale="90000"/>
          </a:bodyPr>
          <a:lstStyle/>
          <a:p>
            <a:r>
              <a:rPr lang="en-US" altLang="en-US" sz="4400" b="1" dirty="0">
                <a:cs typeface="Arial" panose="020B0604020202020204" pitchFamily="34" charset="0"/>
              </a:rPr>
              <a:t>Key </a:t>
            </a:r>
            <a:r>
              <a:rPr lang="en-US" altLang="en-US" sz="4400" b="1" dirty="0" smtClean="0">
                <a:cs typeface="Arial" panose="020B0604020202020204" pitchFamily="34" charset="0"/>
              </a:rPr>
              <a:t>Reminder #3:</a:t>
            </a:r>
            <a:r>
              <a:rPr lang="en-US" altLang="en-US" sz="4400" b="1" dirty="0">
                <a:cs typeface="Arial" panose="020B0604020202020204" pitchFamily="34" charset="0"/>
              </a:rPr>
              <a:t/>
            </a:r>
            <a:br>
              <a:rPr lang="en-US" altLang="en-US" sz="4400" b="1" dirty="0">
                <a:cs typeface="Arial" panose="020B0604020202020204" pitchFamily="34" charset="0"/>
              </a:rPr>
            </a:br>
            <a:r>
              <a:rPr lang="en-US" altLang="en-US" sz="3600" b="1" dirty="0" smtClean="0">
                <a:cs typeface="Arial" panose="020B0604020202020204" pitchFamily="34" charset="0"/>
              </a:rPr>
              <a:t>Can’t Compare Apples to Sailboats</a:t>
            </a:r>
            <a:endParaRPr lang="en-US" altLang="en-US" sz="3600" dirty="0"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42584794"/>
              </p:ext>
            </p:extLst>
          </p:nvPr>
        </p:nvGraphicFramePr>
        <p:xfrm>
          <a:off x="1404188" y="1284142"/>
          <a:ext cx="7651749" cy="5491480"/>
        </p:xfrm>
        <a:graphic>
          <a:graphicData uri="http://schemas.openxmlformats.org/drawingml/2006/table">
            <a:tbl>
              <a:tblPr firstRow="1" bandRow="1">
                <a:tableStyleId>{5C22544A-7EE6-4342-B048-85BDC9FD1C3A}</a:tableStyleId>
              </a:tblPr>
              <a:tblGrid>
                <a:gridCol w="2024812"/>
                <a:gridCol w="3048000"/>
                <a:gridCol w="2578937"/>
              </a:tblGrid>
              <a:tr h="370840">
                <a:tc>
                  <a:txBody>
                    <a:bodyPr/>
                    <a:lstStyle/>
                    <a:p>
                      <a:endParaRPr lang="en-US" dirty="0"/>
                    </a:p>
                  </a:txBody>
                  <a:tcPr/>
                </a:tc>
                <a:tc>
                  <a:txBody>
                    <a:bodyPr/>
                    <a:lstStyle/>
                    <a:p>
                      <a:pPr algn="ctr"/>
                      <a:r>
                        <a:rPr lang="en-US" dirty="0" smtClean="0"/>
                        <a:t>Smarter Balanced</a:t>
                      </a:r>
                      <a:endParaRPr lang="en-US" dirty="0"/>
                    </a:p>
                  </a:txBody>
                  <a:tcPr/>
                </a:tc>
                <a:tc>
                  <a:txBody>
                    <a:bodyPr/>
                    <a:lstStyle/>
                    <a:p>
                      <a:pPr algn="ctr"/>
                      <a:r>
                        <a:rPr lang="en-US" dirty="0" smtClean="0"/>
                        <a:t>STAR</a:t>
                      </a:r>
                      <a:r>
                        <a:rPr lang="en-US" baseline="0" dirty="0" smtClean="0"/>
                        <a:t> Assessments</a:t>
                      </a:r>
                      <a:endParaRPr lang="en-US" dirty="0"/>
                    </a:p>
                  </a:txBody>
                  <a:tcPr/>
                </a:tc>
              </a:tr>
              <a:tr h="370840">
                <a:tc>
                  <a:txBody>
                    <a:bodyPr/>
                    <a:lstStyle/>
                    <a:p>
                      <a:r>
                        <a:rPr lang="en-US" b="1" dirty="0" smtClean="0"/>
                        <a:t>Different</a:t>
                      </a:r>
                      <a:r>
                        <a:rPr lang="en-US" b="1" baseline="0" dirty="0" smtClean="0"/>
                        <a:t> Standards</a:t>
                      </a:r>
                      <a:endParaRPr lang="en-US" b="1" dirty="0"/>
                    </a:p>
                  </a:txBody>
                  <a:tcPr/>
                </a:tc>
                <a:tc>
                  <a:txBody>
                    <a:bodyPr/>
                    <a:lstStyle/>
                    <a:p>
                      <a:pPr algn="l"/>
                      <a:r>
                        <a:rPr lang="en-US" dirty="0" smtClean="0"/>
                        <a:t>Aligned to CCSS; bar has been raised</a:t>
                      </a:r>
                      <a:r>
                        <a:rPr lang="en-US" baseline="0" dirty="0" smtClean="0"/>
                        <a:t> with high expectations</a:t>
                      </a:r>
                      <a:endParaRPr lang="en-US" dirty="0"/>
                    </a:p>
                  </a:txBody>
                  <a:tcPr/>
                </a:tc>
                <a:tc>
                  <a:txBody>
                    <a:bodyPr/>
                    <a:lstStyle/>
                    <a:p>
                      <a:pPr algn="l"/>
                      <a:r>
                        <a:rPr lang="en-US" dirty="0" smtClean="0"/>
                        <a:t>Aligned to old</a:t>
                      </a:r>
                      <a:r>
                        <a:rPr lang="en-US" baseline="0" dirty="0" smtClean="0"/>
                        <a:t> California standards</a:t>
                      </a:r>
                      <a:endParaRPr lang="en-US" dirty="0"/>
                    </a:p>
                  </a:txBody>
                  <a:tcPr/>
                </a:tc>
              </a:tr>
              <a:tr h="370840">
                <a:tc>
                  <a:txBody>
                    <a:bodyPr/>
                    <a:lstStyle/>
                    <a:p>
                      <a:r>
                        <a:rPr lang="en-US" b="1" dirty="0" smtClean="0"/>
                        <a:t>Different </a:t>
                      </a:r>
                    </a:p>
                    <a:p>
                      <a:r>
                        <a:rPr lang="en-US" b="1" dirty="0" smtClean="0"/>
                        <a:t>Item Types</a:t>
                      </a:r>
                      <a:endParaRPr lang="en-US" b="1" dirty="0"/>
                    </a:p>
                  </a:txBody>
                  <a:tcPr/>
                </a:tc>
                <a:tc>
                  <a:txBody>
                    <a:bodyPr/>
                    <a:lstStyle/>
                    <a:p>
                      <a:pPr algn="l"/>
                      <a:r>
                        <a:rPr lang="en-US" dirty="0" smtClean="0"/>
                        <a:t>Contains</a:t>
                      </a:r>
                      <a:r>
                        <a:rPr lang="en-US" baseline="0" dirty="0" smtClean="0"/>
                        <a:t> selected response, constructed response, technology enhanced, and performance tasks</a:t>
                      </a:r>
                      <a:endParaRPr lang="en-US" dirty="0"/>
                    </a:p>
                  </a:txBody>
                  <a:tcPr/>
                </a:tc>
                <a:tc>
                  <a:txBody>
                    <a:bodyPr/>
                    <a:lstStyle/>
                    <a:p>
                      <a:pPr algn="l"/>
                      <a:r>
                        <a:rPr lang="en-US" dirty="0" smtClean="0"/>
                        <a:t>Limited</a:t>
                      </a:r>
                      <a:r>
                        <a:rPr lang="en-US" baseline="0" dirty="0" smtClean="0"/>
                        <a:t> to selected response (multiple choice) </a:t>
                      </a:r>
                      <a:endParaRPr lang="en-US" dirty="0"/>
                    </a:p>
                  </a:txBody>
                  <a:tcPr/>
                </a:tc>
              </a:tr>
              <a:tr h="370840">
                <a:tc>
                  <a:txBody>
                    <a:bodyPr/>
                    <a:lstStyle/>
                    <a:p>
                      <a:r>
                        <a:rPr lang="en-US" b="1" dirty="0" smtClean="0"/>
                        <a:t>Different </a:t>
                      </a:r>
                    </a:p>
                    <a:p>
                      <a:r>
                        <a:rPr lang="en-US" b="1" dirty="0" smtClean="0"/>
                        <a:t>Format</a:t>
                      </a:r>
                      <a:endParaRPr lang="en-US" b="1" dirty="0"/>
                    </a:p>
                  </a:txBody>
                  <a:tcPr/>
                </a:tc>
                <a:tc>
                  <a:txBody>
                    <a:bodyPr/>
                    <a:lstStyle/>
                    <a:p>
                      <a:pPr algn="l"/>
                      <a:r>
                        <a:rPr lang="en-US" dirty="0" smtClean="0"/>
                        <a:t>Test is adaptive which</a:t>
                      </a:r>
                      <a:r>
                        <a:rPr lang="en-US" baseline="0" dirty="0" smtClean="0"/>
                        <a:t> customizes the test for the individual student</a:t>
                      </a:r>
                      <a:endParaRPr lang="en-US" dirty="0"/>
                    </a:p>
                  </a:txBody>
                  <a:tcPr/>
                </a:tc>
                <a:tc>
                  <a:txBody>
                    <a:bodyPr/>
                    <a:lstStyle/>
                    <a:p>
                      <a:pPr algn="l"/>
                      <a:r>
                        <a:rPr lang="en-US" dirty="0" smtClean="0"/>
                        <a:t>Test is</a:t>
                      </a:r>
                      <a:r>
                        <a:rPr lang="en-US" baseline="0" dirty="0" smtClean="0"/>
                        <a:t> fixed form</a:t>
                      </a:r>
                      <a:endParaRPr lang="en-US" dirty="0"/>
                    </a:p>
                  </a:txBody>
                  <a:tcPr/>
                </a:tc>
              </a:tr>
              <a:tr h="370840">
                <a:tc>
                  <a:txBody>
                    <a:bodyPr/>
                    <a:lstStyle/>
                    <a:p>
                      <a:r>
                        <a:rPr lang="en-US" b="1" dirty="0" smtClean="0"/>
                        <a:t>Different </a:t>
                      </a:r>
                    </a:p>
                    <a:p>
                      <a:r>
                        <a:rPr lang="en-US" b="1" dirty="0" smtClean="0"/>
                        <a:t>Method</a:t>
                      </a:r>
                      <a:r>
                        <a:rPr lang="en-US" b="1" baseline="0" dirty="0" smtClean="0"/>
                        <a:t> of Delivery</a:t>
                      </a:r>
                      <a:endParaRPr lang="en-US" b="1" dirty="0"/>
                    </a:p>
                  </a:txBody>
                  <a:tcPr/>
                </a:tc>
                <a:tc>
                  <a:txBody>
                    <a:bodyPr/>
                    <a:lstStyle/>
                    <a:p>
                      <a:pPr algn="l"/>
                      <a:r>
                        <a:rPr lang="en-US" dirty="0" smtClean="0"/>
                        <a:t>Test is taken</a:t>
                      </a:r>
                      <a:r>
                        <a:rPr lang="en-US" baseline="0" dirty="0" smtClean="0"/>
                        <a:t> on the computer via the secure browser</a:t>
                      </a:r>
                      <a:endParaRPr lang="en-US" dirty="0"/>
                    </a:p>
                  </a:txBody>
                  <a:tcPr/>
                </a:tc>
                <a:tc>
                  <a:txBody>
                    <a:bodyPr/>
                    <a:lstStyle/>
                    <a:p>
                      <a:pPr algn="l"/>
                      <a:r>
                        <a:rPr lang="en-US" dirty="0" smtClean="0"/>
                        <a:t>Test is taken</a:t>
                      </a:r>
                      <a:r>
                        <a:rPr lang="en-US" baseline="0" dirty="0" smtClean="0"/>
                        <a:t> on paper with a pencil</a:t>
                      </a:r>
                      <a:endParaRPr lang="en-US" dirty="0"/>
                    </a:p>
                  </a:txBody>
                  <a:tcPr/>
                </a:tc>
              </a:tr>
              <a:tr h="370840">
                <a:tc>
                  <a:txBody>
                    <a:bodyPr/>
                    <a:lstStyle/>
                    <a:p>
                      <a:r>
                        <a:rPr lang="en-US" b="1" dirty="0" smtClean="0"/>
                        <a:t>Different Levels</a:t>
                      </a:r>
                      <a:r>
                        <a:rPr lang="en-US" b="1" baseline="0" dirty="0" smtClean="0"/>
                        <a:t> of Cognitive Rigor</a:t>
                      </a:r>
                      <a:endParaRPr lang="en-US" b="1" dirty="0"/>
                    </a:p>
                  </a:txBody>
                  <a:tcPr/>
                </a:tc>
                <a:tc>
                  <a:txBody>
                    <a:bodyPr/>
                    <a:lstStyle/>
                    <a:p>
                      <a:pPr algn="l"/>
                      <a:r>
                        <a:rPr lang="en-US" dirty="0" smtClean="0"/>
                        <a:t>Assesses DOK</a:t>
                      </a:r>
                      <a:r>
                        <a:rPr lang="en-US" baseline="0" dirty="0" smtClean="0"/>
                        <a:t> 1-4 and primarily levels 2 &amp; 3</a:t>
                      </a:r>
                      <a:endParaRPr lang="en-US" dirty="0"/>
                    </a:p>
                  </a:txBody>
                  <a:tcPr/>
                </a:tc>
                <a:tc>
                  <a:txBody>
                    <a:bodyPr/>
                    <a:lstStyle/>
                    <a:p>
                      <a:pPr algn="l"/>
                      <a:r>
                        <a:rPr lang="en-US" dirty="0" smtClean="0"/>
                        <a:t>Assesses</a:t>
                      </a:r>
                      <a:r>
                        <a:rPr lang="en-US" baseline="0" dirty="0" smtClean="0"/>
                        <a:t> DOK 1 &amp; 2</a:t>
                      </a:r>
                      <a:endParaRPr lang="en-US" dirty="0"/>
                    </a:p>
                  </a:txBody>
                  <a:tcPr/>
                </a:tc>
              </a:tr>
            </a:tbl>
          </a:graphicData>
        </a:graphic>
      </p:graphicFrame>
    </p:spTree>
    <p:extLst>
      <p:ext uri="{BB962C8B-B14F-4D97-AF65-F5344CB8AC3E}">
        <p14:creationId xmlns:p14="http://schemas.microsoft.com/office/powerpoint/2010/main" val="2699357769"/>
      </p:ext>
    </p:extLst>
  </p:cSld>
  <p:clrMapOvr>
    <a:masterClrMapping/>
  </p:clrMapOvr>
  <mc:AlternateContent xmlns:mc="http://schemas.openxmlformats.org/markup-compatibility/2006" xmlns:p14="http://schemas.microsoft.com/office/powerpoint/2010/main">
    <mc:Choice Requires="p14">
      <p:transition spd="slow" p14:dur="2000" advTm="66444"/>
    </mc:Choice>
    <mc:Fallback xmlns="">
      <p:transition spd="slow" advTm="664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1CE1B6B-8B82-49A2-92F1-AC06AAFD43B7}" type="slidenum">
              <a:rPr lang="en-US" altLang="en-US" sz="1400">
                <a:solidFill>
                  <a:srgbClr val="000000"/>
                </a:solidFill>
              </a:rPr>
              <a:pPr/>
              <a:t>23</a:t>
            </a:fld>
            <a:endParaRPr lang="en-US" altLang="en-US" sz="1400" dirty="0">
              <a:solidFill>
                <a:srgbClr val="000000"/>
              </a:solidFill>
            </a:endParaRPr>
          </a:p>
        </p:txBody>
      </p:sp>
      <p:sp>
        <p:nvSpPr>
          <p:cNvPr id="2" name="Footer Placeholder 1"/>
          <p:cNvSpPr>
            <a:spLocks noGrp="1"/>
          </p:cNvSpPr>
          <p:nvPr>
            <p:ph type="ftr" sz="quarter" idx="11"/>
          </p:nvPr>
        </p:nvSpPr>
        <p:spPr/>
        <p:txBody>
          <a:bodyPr/>
          <a:lstStyle/>
          <a:p>
            <a:r>
              <a:rPr lang="en-US" dirty="0" smtClean="0"/>
              <a:t>Assessment Services</a:t>
            </a:r>
            <a:endParaRPr lang="en-US" dirty="0"/>
          </a:p>
        </p:txBody>
      </p:sp>
      <p:sp>
        <p:nvSpPr>
          <p:cNvPr id="9" name="Title 1"/>
          <p:cNvSpPr>
            <a:spLocks noGrp="1"/>
          </p:cNvSpPr>
          <p:nvPr>
            <p:ph type="title"/>
          </p:nvPr>
        </p:nvSpPr>
        <p:spPr>
          <a:xfrm>
            <a:off x="1588337" y="0"/>
            <a:ext cx="7467600" cy="609600"/>
          </a:xfrm>
        </p:spPr>
        <p:txBody>
          <a:bodyPr>
            <a:normAutofit/>
          </a:bodyPr>
          <a:lstStyle/>
          <a:p>
            <a:r>
              <a:rPr lang="en-US" altLang="en-US" sz="2800" b="1" dirty="0" smtClean="0">
                <a:cs typeface="Arial" panose="020B0604020202020204" pitchFamily="34" charset="0"/>
              </a:rPr>
              <a:t>Key Reminder #3: Apples to Sailboats</a:t>
            </a:r>
            <a:endParaRPr lang="en-US" altLang="en-US" sz="2800" dirty="0"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98274250"/>
              </p:ext>
            </p:extLst>
          </p:nvPr>
        </p:nvGraphicFramePr>
        <p:xfrm>
          <a:off x="1404188" y="5258435"/>
          <a:ext cx="7651749" cy="1285240"/>
        </p:xfrm>
        <a:graphic>
          <a:graphicData uri="http://schemas.openxmlformats.org/drawingml/2006/table">
            <a:tbl>
              <a:tblPr firstRow="1" bandRow="1">
                <a:tableStyleId>{5C22544A-7EE6-4342-B048-85BDC9FD1C3A}</a:tableStyleId>
              </a:tblPr>
              <a:tblGrid>
                <a:gridCol w="2024812"/>
                <a:gridCol w="3048000"/>
                <a:gridCol w="2578937"/>
              </a:tblGrid>
              <a:tr h="370840">
                <a:tc>
                  <a:txBody>
                    <a:bodyPr/>
                    <a:lstStyle/>
                    <a:p>
                      <a:endParaRPr lang="en-US" dirty="0"/>
                    </a:p>
                  </a:txBody>
                  <a:tcPr/>
                </a:tc>
                <a:tc>
                  <a:txBody>
                    <a:bodyPr/>
                    <a:lstStyle/>
                    <a:p>
                      <a:pPr algn="ctr"/>
                      <a:r>
                        <a:rPr lang="en-US" dirty="0" smtClean="0"/>
                        <a:t>Smarter Balanced</a:t>
                      </a:r>
                      <a:endParaRPr lang="en-US" dirty="0"/>
                    </a:p>
                  </a:txBody>
                  <a:tcPr/>
                </a:tc>
                <a:tc>
                  <a:txBody>
                    <a:bodyPr/>
                    <a:lstStyle/>
                    <a:p>
                      <a:pPr algn="ctr"/>
                      <a:r>
                        <a:rPr lang="en-US" dirty="0" smtClean="0"/>
                        <a:t>STAR</a:t>
                      </a:r>
                      <a:r>
                        <a:rPr lang="en-US" baseline="0" dirty="0" smtClean="0"/>
                        <a:t> Assessments</a:t>
                      </a:r>
                      <a:endParaRPr lang="en-US" dirty="0"/>
                    </a:p>
                  </a:txBody>
                  <a:tcPr/>
                </a:tc>
              </a:tr>
              <a:tr h="370840">
                <a:tc>
                  <a:txBody>
                    <a:bodyPr/>
                    <a:lstStyle/>
                    <a:p>
                      <a:r>
                        <a:rPr lang="en-US" b="1" dirty="0" smtClean="0"/>
                        <a:t>Different Levels</a:t>
                      </a:r>
                      <a:r>
                        <a:rPr lang="en-US" b="1" baseline="0" dirty="0" smtClean="0"/>
                        <a:t> of Cognitive Rigor</a:t>
                      </a:r>
                      <a:endParaRPr lang="en-US" b="1" dirty="0"/>
                    </a:p>
                  </a:txBody>
                  <a:tcPr/>
                </a:tc>
                <a:tc>
                  <a:txBody>
                    <a:bodyPr/>
                    <a:lstStyle/>
                    <a:p>
                      <a:pPr algn="l"/>
                      <a:r>
                        <a:rPr lang="en-US" dirty="0" smtClean="0"/>
                        <a:t>Assesses DOK</a:t>
                      </a:r>
                      <a:r>
                        <a:rPr lang="en-US" baseline="0" dirty="0" smtClean="0"/>
                        <a:t> 1-4 and primarily levels 2 &amp; 3</a:t>
                      </a:r>
                      <a:endParaRPr lang="en-US" dirty="0"/>
                    </a:p>
                  </a:txBody>
                  <a:tcPr/>
                </a:tc>
                <a:tc>
                  <a:txBody>
                    <a:bodyPr/>
                    <a:lstStyle/>
                    <a:p>
                      <a:pPr algn="l"/>
                      <a:r>
                        <a:rPr lang="en-US" dirty="0" smtClean="0"/>
                        <a:t>Assesses</a:t>
                      </a:r>
                      <a:r>
                        <a:rPr lang="en-US" baseline="0" dirty="0" smtClean="0"/>
                        <a:t> DOK 1 &amp; 2</a:t>
                      </a:r>
                      <a:endParaRPr lang="en-US" dirty="0"/>
                    </a:p>
                  </a:txBody>
                  <a:tcPr/>
                </a:tc>
              </a:tr>
            </a:tbl>
          </a:graphicData>
        </a:graphic>
      </p:graphicFrame>
      <p:pic>
        <p:nvPicPr>
          <p:cNvPr id="8" name="Picture 7" descr="http://plaeadok.weebly.com/uploads/1/3/1/9/13192411/2326414_orig.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133600" y="880427"/>
            <a:ext cx="5463540" cy="4107180"/>
          </a:xfrm>
          <a:prstGeom prst="rect">
            <a:avLst/>
          </a:prstGeom>
          <a:noFill/>
          <a:ln>
            <a:solidFill>
              <a:schemeClr val="tx1"/>
            </a:solidFill>
          </a:ln>
        </p:spPr>
      </p:pic>
    </p:spTree>
    <p:extLst>
      <p:ext uri="{BB962C8B-B14F-4D97-AF65-F5344CB8AC3E}">
        <p14:creationId xmlns:p14="http://schemas.microsoft.com/office/powerpoint/2010/main" val="1667621444"/>
      </p:ext>
    </p:extLst>
  </p:cSld>
  <p:clrMapOvr>
    <a:masterClrMapping/>
  </p:clrMapOvr>
  <mc:AlternateContent xmlns:mc="http://schemas.openxmlformats.org/markup-compatibility/2006" xmlns:p14="http://schemas.microsoft.com/office/powerpoint/2010/main">
    <mc:Choice Requires="p14">
      <p:transition spd="slow" p14:dur="2000" advTm="36126"/>
    </mc:Choice>
    <mc:Fallback xmlns="">
      <p:transition spd="slow" advTm="361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1CE1B6B-8B82-49A2-92F1-AC06AAFD43B7}" type="slidenum">
              <a:rPr lang="en-US" altLang="en-US" sz="1400">
                <a:solidFill>
                  <a:srgbClr val="000000"/>
                </a:solidFill>
              </a:rPr>
              <a:pPr/>
              <a:t>24</a:t>
            </a:fld>
            <a:endParaRPr lang="en-US" altLang="en-US" sz="1400" dirty="0">
              <a:solidFill>
                <a:srgbClr val="000000"/>
              </a:solidFill>
            </a:endParaRPr>
          </a:p>
        </p:txBody>
      </p:sp>
      <p:sp>
        <p:nvSpPr>
          <p:cNvPr id="2" name="Footer Placeholder 1"/>
          <p:cNvSpPr>
            <a:spLocks noGrp="1"/>
          </p:cNvSpPr>
          <p:nvPr>
            <p:ph type="ftr" sz="quarter" idx="11"/>
          </p:nvPr>
        </p:nvSpPr>
        <p:spPr/>
        <p:txBody>
          <a:bodyPr/>
          <a:lstStyle/>
          <a:p>
            <a:r>
              <a:rPr lang="en-US" dirty="0" smtClean="0"/>
              <a:t>Assessment Services</a:t>
            </a:r>
            <a:endParaRPr lang="en-US" dirty="0"/>
          </a:p>
        </p:txBody>
      </p:sp>
      <p:sp>
        <p:nvSpPr>
          <p:cNvPr id="9" name="Title 1"/>
          <p:cNvSpPr>
            <a:spLocks noGrp="1"/>
          </p:cNvSpPr>
          <p:nvPr>
            <p:ph type="title"/>
          </p:nvPr>
        </p:nvSpPr>
        <p:spPr>
          <a:xfrm>
            <a:off x="1485364" y="119886"/>
            <a:ext cx="7467600" cy="1524000"/>
          </a:xfrm>
        </p:spPr>
        <p:txBody>
          <a:bodyPr>
            <a:normAutofit/>
          </a:bodyPr>
          <a:lstStyle/>
          <a:p>
            <a:r>
              <a:rPr lang="en-US" altLang="en-US" sz="4400" b="1" dirty="0">
                <a:cs typeface="Arial" panose="020B0604020202020204" pitchFamily="34" charset="0"/>
              </a:rPr>
              <a:t>Key </a:t>
            </a:r>
            <a:r>
              <a:rPr lang="en-US" altLang="en-US" sz="4400" b="1" dirty="0" smtClean="0">
                <a:cs typeface="Arial" panose="020B0604020202020204" pitchFamily="34" charset="0"/>
              </a:rPr>
              <a:t>Reminder #4:</a:t>
            </a:r>
            <a:r>
              <a:rPr lang="en-US" altLang="en-US" sz="4400" b="1" dirty="0">
                <a:cs typeface="Arial" panose="020B0604020202020204" pitchFamily="34" charset="0"/>
              </a:rPr>
              <a:t/>
            </a:r>
            <a:br>
              <a:rPr lang="en-US" altLang="en-US" sz="4400" b="1" dirty="0">
                <a:cs typeface="Arial" panose="020B0604020202020204" pitchFamily="34" charset="0"/>
              </a:rPr>
            </a:br>
            <a:r>
              <a:rPr lang="en-US" altLang="en-US" sz="3600" b="1" dirty="0" smtClean="0">
                <a:cs typeface="Arial" panose="020B0604020202020204" pitchFamily="34" charset="0"/>
              </a:rPr>
              <a:t>This is One Snapshot</a:t>
            </a:r>
            <a:endParaRPr lang="en-US" altLang="en-US" sz="3600" dirty="0" smtClean="0"/>
          </a:p>
        </p:txBody>
      </p:sp>
      <p:sp>
        <p:nvSpPr>
          <p:cNvPr id="8" name="Title 1"/>
          <p:cNvSpPr txBox="1">
            <a:spLocks/>
          </p:cNvSpPr>
          <p:nvPr/>
        </p:nvSpPr>
        <p:spPr>
          <a:xfrm>
            <a:off x="6629400" y="1143000"/>
            <a:ext cx="2348278" cy="470535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n-US" altLang="en-US" sz="3300" dirty="0" smtClean="0">
                <a:solidFill>
                  <a:srgbClr val="823500"/>
                </a:solidFill>
              </a:rPr>
              <a:t>Smarter Balanced results are just </a:t>
            </a:r>
            <a:r>
              <a:rPr lang="en-US" altLang="en-US" sz="3300" b="1" dirty="0" smtClean="0">
                <a:solidFill>
                  <a:srgbClr val="823500"/>
                </a:solidFill>
              </a:rPr>
              <a:t>one snapshot </a:t>
            </a:r>
            <a:r>
              <a:rPr lang="en-US" altLang="en-US" sz="3300" dirty="0" smtClean="0">
                <a:solidFill>
                  <a:srgbClr val="823500"/>
                </a:solidFill>
              </a:rPr>
              <a:t>of progress</a:t>
            </a:r>
          </a:p>
        </p:txBody>
      </p:sp>
      <p:pic>
        <p:nvPicPr>
          <p:cNvPr id="10" name="Picture 4" descr="Improved learning no silhouett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4565" y="1821437"/>
            <a:ext cx="4129010" cy="412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2514600"/>
            <a:ext cx="1600200" cy="1600200"/>
          </a:xfrm>
          <a:prstGeom prst="rect">
            <a:avLst/>
          </a:prstGeom>
        </p:spPr>
      </p:pic>
    </p:spTree>
    <p:extLst>
      <p:ext uri="{BB962C8B-B14F-4D97-AF65-F5344CB8AC3E}">
        <p14:creationId xmlns:p14="http://schemas.microsoft.com/office/powerpoint/2010/main" val="724562433"/>
      </p:ext>
    </p:extLst>
  </p:cSld>
  <p:clrMapOvr>
    <a:masterClrMapping/>
  </p:clrMapOvr>
  <mc:AlternateContent xmlns:mc="http://schemas.openxmlformats.org/markup-compatibility/2006" xmlns:p14="http://schemas.microsoft.com/office/powerpoint/2010/main">
    <mc:Choice Requires="p14">
      <p:transition spd="slow" p14:dur="2000" advTm="12880"/>
    </mc:Choice>
    <mc:Fallback xmlns="">
      <p:transition spd="slow" advTm="128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1"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style.rotation</p:attrName>
                                        </p:attrNameLst>
                                      </p:cBhvr>
                                      <p:tavLst>
                                        <p:tav tm="0">
                                          <p:val>
                                            <p:fltVal val="90"/>
                                          </p:val>
                                        </p:tav>
                                        <p:tav tm="100000">
                                          <p:val>
                                            <p:fltVal val="0"/>
                                          </p:val>
                                        </p:tav>
                                      </p:tavLst>
                                    </p:anim>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1CE1B6B-8B82-49A2-92F1-AC06AAFD43B7}" type="slidenum">
              <a:rPr lang="en-US" altLang="en-US" sz="1400">
                <a:solidFill>
                  <a:srgbClr val="000000"/>
                </a:solidFill>
              </a:rPr>
              <a:pPr/>
              <a:t>25</a:t>
            </a:fld>
            <a:endParaRPr lang="en-US" altLang="en-US" sz="1400" dirty="0">
              <a:solidFill>
                <a:srgbClr val="000000"/>
              </a:solidFill>
            </a:endParaRPr>
          </a:p>
        </p:txBody>
      </p:sp>
      <p:sp>
        <p:nvSpPr>
          <p:cNvPr id="2" name="Footer Placeholder 1"/>
          <p:cNvSpPr>
            <a:spLocks noGrp="1"/>
          </p:cNvSpPr>
          <p:nvPr>
            <p:ph type="ftr" sz="quarter" idx="11"/>
          </p:nvPr>
        </p:nvSpPr>
        <p:spPr/>
        <p:txBody>
          <a:bodyPr/>
          <a:lstStyle/>
          <a:p>
            <a:r>
              <a:rPr lang="en-US" dirty="0" smtClean="0"/>
              <a:t>Assessment Services</a:t>
            </a:r>
            <a:endParaRPr lang="en-US" dirty="0"/>
          </a:p>
        </p:txBody>
      </p:sp>
      <p:sp>
        <p:nvSpPr>
          <p:cNvPr id="9" name="Title 1"/>
          <p:cNvSpPr>
            <a:spLocks noGrp="1"/>
          </p:cNvSpPr>
          <p:nvPr>
            <p:ph type="title"/>
          </p:nvPr>
        </p:nvSpPr>
        <p:spPr>
          <a:xfrm>
            <a:off x="1588337" y="0"/>
            <a:ext cx="7467600" cy="1524000"/>
          </a:xfrm>
        </p:spPr>
        <p:txBody>
          <a:bodyPr>
            <a:normAutofit/>
          </a:bodyPr>
          <a:lstStyle/>
          <a:p>
            <a:r>
              <a:rPr lang="en-US" altLang="en-US" sz="3900" b="1" dirty="0">
                <a:cs typeface="Arial" panose="020B0604020202020204" pitchFamily="34" charset="0"/>
              </a:rPr>
              <a:t>Key </a:t>
            </a:r>
            <a:r>
              <a:rPr lang="en-US" altLang="en-US" sz="3900" b="1" dirty="0" smtClean="0">
                <a:cs typeface="Arial" panose="020B0604020202020204" pitchFamily="34" charset="0"/>
              </a:rPr>
              <a:t>Reminder #4:</a:t>
            </a:r>
            <a:r>
              <a:rPr lang="en-US" altLang="en-US" sz="3900" b="1" dirty="0">
                <a:cs typeface="Arial" panose="020B0604020202020204" pitchFamily="34" charset="0"/>
              </a:rPr>
              <a:t/>
            </a:r>
            <a:br>
              <a:rPr lang="en-US" altLang="en-US" sz="3900" b="1" dirty="0">
                <a:cs typeface="Arial" panose="020B0604020202020204" pitchFamily="34" charset="0"/>
              </a:rPr>
            </a:br>
            <a:r>
              <a:rPr lang="en-US" altLang="en-US" sz="3400" b="1" dirty="0" smtClean="0">
                <a:cs typeface="Arial" panose="020B0604020202020204" pitchFamily="34" charset="0"/>
              </a:rPr>
              <a:t>This is One Snapshot</a:t>
            </a:r>
            <a:endParaRPr lang="en-US" altLang="en-US" sz="3400" dirty="0" smtClean="0"/>
          </a:p>
        </p:txBody>
      </p:sp>
      <p:sp>
        <p:nvSpPr>
          <p:cNvPr id="11" name="Content Placeholder 2"/>
          <p:cNvSpPr>
            <a:spLocks noGrp="1"/>
          </p:cNvSpPr>
          <p:nvPr>
            <p:ph idx="1"/>
          </p:nvPr>
        </p:nvSpPr>
        <p:spPr>
          <a:xfrm>
            <a:off x="1182665" y="1626458"/>
            <a:ext cx="5641848" cy="4572000"/>
          </a:xfrm>
        </p:spPr>
        <p:txBody>
          <a:bodyPr>
            <a:normAutofit fontScale="92500" lnSpcReduction="20000"/>
          </a:bodyPr>
          <a:lstStyle/>
          <a:p>
            <a:pPr marL="230187" indent="0" eaLnBrk="1" hangingPunct="1">
              <a:spcBef>
                <a:spcPts val="2400"/>
              </a:spcBef>
              <a:buNone/>
            </a:pPr>
            <a:r>
              <a:rPr lang="en-US" altLang="en-US" sz="3000" dirty="0" smtClean="0">
                <a:solidFill>
                  <a:srgbClr val="823500"/>
                </a:solidFill>
              </a:rPr>
              <a:t>Using </a:t>
            </a:r>
            <a:r>
              <a:rPr lang="en-US" altLang="en-US" sz="3000" b="1" dirty="0" smtClean="0">
                <a:solidFill>
                  <a:srgbClr val="823500"/>
                </a:solidFill>
                <a:effectLst>
                  <a:outerShdw blurRad="38100" dist="38100" dir="2700000" algn="tl">
                    <a:srgbClr val="000000">
                      <a:alpha val="43137"/>
                    </a:srgbClr>
                  </a:outerShdw>
                </a:effectLst>
              </a:rPr>
              <a:t>multiple measures </a:t>
            </a:r>
            <a:r>
              <a:rPr lang="en-US" altLang="en-US" sz="3000" dirty="0" smtClean="0">
                <a:solidFill>
                  <a:srgbClr val="823500"/>
                </a:solidFill>
              </a:rPr>
              <a:t>provides a better picture of student progress</a:t>
            </a:r>
          </a:p>
          <a:p>
            <a:pPr marL="568325" indent="-338138" eaLnBrk="1" hangingPunct="1">
              <a:spcBef>
                <a:spcPts val="2400"/>
              </a:spcBef>
              <a:buFont typeface="Arial" panose="020B0604020202020204" pitchFamily="34" charset="0"/>
              <a:buChar char="•"/>
            </a:pPr>
            <a:r>
              <a:rPr lang="en-US" altLang="en-US" sz="2700" dirty="0" smtClean="0">
                <a:solidFill>
                  <a:srgbClr val="823500"/>
                </a:solidFill>
              </a:rPr>
              <a:t>The annual summative Smarter Balanced assessment is </a:t>
            </a:r>
            <a:r>
              <a:rPr lang="en-US" altLang="en-US" sz="2700" u="sng" dirty="0" smtClean="0">
                <a:solidFill>
                  <a:srgbClr val="823500"/>
                </a:solidFill>
              </a:rPr>
              <a:t>one</a:t>
            </a:r>
            <a:r>
              <a:rPr lang="en-US" altLang="en-US" sz="2700" dirty="0" smtClean="0">
                <a:solidFill>
                  <a:srgbClr val="823500"/>
                </a:solidFill>
              </a:rPr>
              <a:t> measure</a:t>
            </a:r>
          </a:p>
          <a:p>
            <a:pPr marL="568325" indent="-338138" eaLnBrk="1" hangingPunct="1">
              <a:spcBef>
                <a:spcPts val="2400"/>
              </a:spcBef>
              <a:buFont typeface="Arial" panose="020B0604020202020204" pitchFamily="34" charset="0"/>
              <a:buChar char="•"/>
            </a:pPr>
            <a:r>
              <a:rPr lang="en-US" altLang="en-US" sz="2700" dirty="0" smtClean="0">
                <a:solidFill>
                  <a:srgbClr val="823500"/>
                </a:solidFill>
              </a:rPr>
              <a:t>Other measures of student learning include chapter tests, student writing, classroom projects and assignments, formative assessments, and interim assessments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0241" y="1371600"/>
            <a:ext cx="2247900" cy="2905125"/>
          </a:xfrm>
          <a:prstGeom prst="rect">
            <a:avLst/>
          </a:prstGeom>
        </p:spPr>
      </p:pic>
    </p:spTree>
    <p:extLst>
      <p:ext uri="{BB962C8B-B14F-4D97-AF65-F5344CB8AC3E}">
        <p14:creationId xmlns:p14="http://schemas.microsoft.com/office/powerpoint/2010/main" val="1913226225"/>
      </p:ext>
    </p:extLst>
  </p:cSld>
  <p:clrMapOvr>
    <a:masterClrMapping/>
  </p:clrMapOvr>
  <mc:AlternateContent xmlns:mc="http://schemas.openxmlformats.org/markup-compatibility/2006" xmlns:p14="http://schemas.microsoft.com/office/powerpoint/2010/main">
    <mc:Choice Requires="p14">
      <p:transition spd="slow" p14:dur="2000" advTm="18044"/>
    </mc:Choice>
    <mc:Fallback xmlns="">
      <p:transition spd="slow" advTm="180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additive="base">
                                        <p:cTn id="1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additive="base">
                                        <p:cTn id="1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Assessment Services</a:t>
            </a:r>
            <a:endParaRPr lang="en-US" dirty="0"/>
          </a:p>
        </p:txBody>
      </p:sp>
      <p:sp>
        <p:nvSpPr>
          <p:cNvPr id="3" name="Slide Number Placeholder 2"/>
          <p:cNvSpPr>
            <a:spLocks noGrp="1"/>
          </p:cNvSpPr>
          <p:nvPr>
            <p:ph type="sldNum" sz="quarter" idx="12"/>
          </p:nvPr>
        </p:nvSpPr>
        <p:spPr/>
        <p:txBody>
          <a:bodyPr/>
          <a:lstStyle/>
          <a:p>
            <a:fld id="{E7918F22-7EAD-48B3-BC13-6B176E228580}" type="slidenum">
              <a:rPr lang="en-US" smtClean="0"/>
              <a:pPr/>
              <a:t>26</a:t>
            </a:fld>
            <a:endParaRPr lang="en-US" dirty="0"/>
          </a:p>
        </p:txBody>
      </p:sp>
      <p:sp>
        <p:nvSpPr>
          <p:cNvPr id="5" name="Rectangle 4"/>
          <p:cNvSpPr/>
          <p:nvPr/>
        </p:nvSpPr>
        <p:spPr>
          <a:xfrm>
            <a:off x="1447800" y="2514600"/>
            <a:ext cx="7010400" cy="388696"/>
          </a:xfrm>
          <a:prstGeom prst="rect">
            <a:avLst/>
          </a:prstGeom>
        </p:spPr>
        <p:txBody>
          <a:bodyPr wrap="square">
            <a:spAutoFit/>
          </a:bodyPr>
          <a:lstStyle/>
          <a:p>
            <a:pPr>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https://www.youtube.com/watch?v=Hdfxv6Hmd00&amp;feature=youtu.be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600200" y="381000"/>
            <a:ext cx="6705600" cy="1077218"/>
          </a:xfrm>
          <a:prstGeom prst="rect">
            <a:avLst/>
          </a:prstGeom>
        </p:spPr>
        <p:txBody>
          <a:bodyPr wrap="square">
            <a:spAutoFit/>
          </a:bodyPr>
          <a:lstStyle/>
          <a:p>
            <a:r>
              <a:rPr lang="en-US" sz="3200" b="1" dirty="0" smtClean="0">
                <a:solidFill>
                  <a:srgbClr val="572314"/>
                </a:solidFill>
                <a:effectLst>
                  <a:outerShdw blurRad="38100" dist="38100" dir="2700000" algn="tl">
                    <a:srgbClr val="000000">
                      <a:alpha val="43137"/>
                    </a:srgbClr>
                  </a:outerShdw>
                </a:effectLst>
              </a:rPr>
              <a:t>Smarter Balanced Assessment: Student Perspective</a:t>
            </a:r>
            <a:endParaRPr lang="en-US" sz="3200" b="1" dirty="0">
              <a:solidFill>
                <a:srgbClr val="572314"/>
              </a:solidFill>
              <a:effectLst>
                <a:outerShdw blurRad="38100" dist="38100" dir="2700000" algn="tl">
                  <a:srgbClr val="000000">
                    <a:alpha val="43137"/>
                  </a:srgbClr>
                </a:outerShdw>
              </a:effectLst>
            </a:endParaRPr>
          </a:p>
        </p:txBody>
      </p:sp>
      <p:pic>
        <p:nvPicPr>
          <p:cNvPr id="7" name="Picture 6" descr="Image result for student">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886200"/>
            <a:ext cx="3276600" cy="2057400"/>
          </a:xfrm>
          <a:prstGeom prst="rect">
            <a:avLst/>
          </a:prstGeom>
          <a:noFill/>
          <a:ln>
            <a:noFill/>
          </a:ln>
        </p:spPr>
      </p:pic>
    </p:spTree>
    <p:extLst>
      <p:ext uri="{BB962C8B-B14F-4D97-AF65-F5344CB8AC3E}">
        <p14:creationId xmlns:p14="http://schemas.microsoft.com/office/powerpoint/2010/main" val="1103349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990600"/>
            <a:ext cx="6019800" cy="3505200"/>
          </a:xfrm>
        </p:spPr>
        <p:txBody>
          <a:bodyPr>
            <a:normAutofit/>
          </a:bodyPr>
          <a:lstStyle/>
          <a:p>
            <a:r>
              <a:rPr lang="en-US" dirty="0" smtClean="0">
                <a:effectLst>
                  <a:outerShdw blurRad="38100" dist="38100" dir="2700000" algn="tl">
                    <a:srgbClr val="000000">
                      <a:alpha val="43137"/>
                    </a:srgbClr>
                  </a:outerShdw>
                </a:effectLst>
              </a:rPr>
              <a:t>Resources &amp; tools</a:t>
            </a:r>
            <a:endParaRPr lang="en-US" dirty="0"/>
          </a:p>
        </p:txBody>
      </p:sp>
      <p:pic>
        <p:nvPicPr>
          <p:cNvPr id="4" name="Picture 3" descr="Image result for resource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133600"/>
            <a:ext cx="4282440" cy="3006090"/>
          </a:xfrm>
          <a:prstGeom prst="rect">
            <a:avLst/>
          </a:prstGeom>
          <a:noFill/>
          <a:ln>
            <a:noFill/>
          </a:ln>
        </p:spPr>
      </p:pic>
    </p:spTree>
    <p:extLst>
      <p:ext uri="{BB962C8B-B14F-4D97-AF65-F5344CB8AC3E}">
        <p14:creationId xmlns:p14="http://schemas.microsoft.com/office/powerpoint/2010/main" val="2736419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152400"/>
            <a:ext cx="7498080" cy="681681"/>
          </a:xfrm>
        </p:spPr>
        <p:txBody>
          <a:bodyPr>
            <a:normAutofit fontScale="90000"/>
          </a:bodyPr>
          <a:lstStyle/>
          <a:p>
            <a:r>
              <a:rPr lang="en-US" altLang="en-US" sz="4000" b="1" dirty="0">
                <a:solidFill>
                  <a:srgbClr val="572314"/>
                </a:solidFill>
              </a:rPr>
              <a:t>Resources &amp; </a:t>
            </a:r>
            <a:r>
              <a:rPr lang="en-US" altLang="en-US" sz="4000" b="1" dirty="0" smtClean="0">
                <a:solidFill>
                  <a:srgbClr val="572314"/>
                </a:solidFill>
              </a:rPr>
              <a:t>Tools</a:t>
            </a:r>
            <a:endParaRPr lang="en-US" b="1" dirty="0">
              <a:solidFill>
                <a:schemeClr val="accent6">
                  <a:lumMod val="75000"/>
                </a:schemeClr>
              </a:solidFill>
            </a:endParaRPr>
          </a:p>
        </p:txBody>
      </p:sp>
      <p:sp>
        <p:nvSpPr>
          <p:cNvPr id="3" name="Content Placeholder 2"/>
          <p:cNvSpPr>
            <a:spLocks noGrp="1"/>
          </p:cNvSpPr>
          <p:nvPr>
            <p:ph idx="1"/>
          </p:nvPr>
        </p:nvSpPr>
        <p:spPr>
          <a:xfrm>
            <a:off x="1520729" y="897136"/>
            <a:ext cx="7498080" cy="4800600"/>
          </a:xfrm>
        </p:spPr>
        <p:txBody>
          <a:bodyPr>
            <a:normAutofit/>
          </a:bodyPr>
          <a:lstStyle/>
          <a:p>
            <a:pPr marL="82296" indent="0">
              <a:buNone/>
            </a:pPr>
            <a:r>
              <a:rPr lang="en-US" altLang="en-US" sz="2800" b="1" dirty="0" smtClean="0">
                <a:solidFill>
                  <a:srgbClr val="572314"/>
                </a:solidFill>
              </a:rPr>
              <a:t>CAASPP Results by County, District, and School-   </a:t>
            </a:r>
            <a:r>
              <a:rPr lang="en-US" sz="2800" b="1" u="sng" dirty="0" smtClean="0">
                <a:hlinkClick r:id="rId3"/>
              </a:rPr>
              <a:t>http</a:t>
            </a:r>
            <a:r>
              <a:rPr lang="en-US" sz="2800" b="1" u="sng" dirty="0">
                <a:hlinkClick r:id="rId3"/>
              </a:rPr>
              <a:t>://caaspp.cde.ca.gov/</a:t>
            </a:r>
            <a:r>
              <a:rPr lang="en-US" sz="2800" b="1" dirty="0"/>
              <a:t> </a:t>
            </a:r>
            <a:endParaRPr lang="en-US" sz="2800" dirty="0"/>
          </a:p>
          <a:p>
            <a:pPr marL="82296" indent="0">
              <a:buNone/>
            </a:pPr>
            <a:endParaRPr lang="en-US" altLang="en-US" sz="2800" b="1" dirty="0">
              <a:solidFill>
                <a:srgbClr val="572314"/>
              </a:solidFill>
            </a:endParaRPr>
          </a:p>
          <a:p>
            <a:pPr marL="82296" indent="0">
              <a:buNone/>
            </a:pPr>
            <a:endParaRPr lang="en-US" altLang="en-US" sz="2800" b="1" dirty="0" smtClean="0">
              <a:solidFill>
                <a:srgbClr val="572314"/>
              </a:solidFill>
            </a:endParaRPr>
          </a:p>
          <a:p>
            <a:pPr marL="82296" indent="0">
              <a:buNone/>
            </a:pPr>
            <a:endParaRPr lang="en-US" altLang="en-US" sz="2800" b="1" dirty="0">
              <a:solidFill>
                <a:srgbClr val="572314"/>
              </a:solidFill>
            </a:endParaRPr>
          </a:p>
          <a:p>
            <a:pPr marL="82296" indent="0">
              <a:buNone/>
            </a:pPr>
            <a:endParaRPr lang="en-US" altLang="en-US" sz="2800" b="1" dirty="0" smtClean="0">
              <a:solidFill>
                <a:srgbClr val="572314"/>
              </a:solidFill>
            </a:endParaRPr>
          </a:p>
          <a:p>
            <a:pPr marL="82296" indent="0">
              <a:buNone/>
            </a:pPr>
            <a:endParaRPr lang="en-US" altLang="en-US" sz="2800" b="1" dirty="0" smtClean="0">
              <a:solidFill>
                <a:srgbClr val="572314"/>
              </a:solidFill>
            </a:endParaRPr>
          </a:p>
        </p:txBody>
      </p:sp>
      <p:sp>
        <p:nvSpPr>
          <p:cNvPr id="4" name="Footer Placeholder 3"/>
          <p:cNvSpPr>
            <a:spLocks noGrp="1"/>
          </p:cNvSpPr>
          <p:nvPr>
            <p:ph type="ftr" sz="quarter" idx="11"/>
          </p:nvPr>
        </p:nvSpPr>
        <p:spPr/>
        <p:txBody>
          <a:bodyPr/>
          <a:lstStyle/>
          <a:p>
            <a:r>
              <a:rPr lang="en-US" dirty="0" smtClean="0"/>
              <a:t>Assessment Services</a:t>
            </a:r>
            <a:endParaRPr lang="en-US" dirty="0"/>
          </a:p>
        </p:txBody>
      </p:sp>
      <p:sp>
        <p:nvSpPr>
          <p:cNvPr id="5" name="Slide Number Placeholder 4"/>
          <p:cNvSpPr>
            <a:spLocks noGrp="1"/>
          </p:cNvSpPr>
          <p:nvPr>
            <p:ph type="sldNum" sz="quarter" idx="12"/>
          </p:nvPr>
        </p:nvSpPr>
        <p:spPr/>
        <p:txBody>
          <a:bodyPr/>
          <a:lstStyle/>
          <a:p>
            <a:fld id="{E7918F22-7EAD-48B3-BC13-6B176E228580}" type="slidenum">
              <a:rPr lang="en-US" smtClean="0"/>
              <a:pPr/>
              <a:t>28</a:t>
            </a:fld>
            <a:endParaRPr lang="en-US" dirty="0"/>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667001"/>
            <a:ext cx="3569431" cy="3093790"/>
          </a:xfrm>
          <a:prstGeom prst="rect">
            <a:avLst/>
          </a:prstGeom>
          <a:noFill/>
          <a:ln w="15875">
            <a:solidFill>
              <a:schemeClr val="tx2"/>
            </a:solidFill>
          </a:ln>
        </p:spPr>
      </p:pic>
      <p:pic>
        <p:nvPicPr>
          <p:cNvPr id="9" name="Picture 4" descr="CAASPP Baseline Results Web site, front page "/>
          <p:cNvPicPr>
            <a:picLocks noChangeAspect="1"/>
          </p:cNvPicPr>
          <p:nvPr/>
        </p:nvPicPr>
        <p:blipFill>
          <a:blip r:embed="rId5">
            <a:extLst>
              <a:ext uri="{28A0092B-C50C-407E-A947-70E740481C1C}">
                <a14:useLocalDpi xmlns:a14="http://schemas.microsoft.com/office/drawing/2010/main" val="0"/>
              </a:ext>
            </a:extLst>
          </a:blip>
          <a:srcRect r="2097"/>
          <a:stretch>
            <a:fillRect/>
          </a:stretch>
        </p:blipFill>
        <p:spPr bwMode="auto">
          <a:xfrm>
            <a:off x="457200" y="2438400"/>
            <a:ext cx="4572000" cy="288012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602442"/>
      </p:ext>
    </p:extLst>
  </p:cSld>
  <p:clrMapOvr>
    <a:masterClrMapping/>
  </p:clrMapOvr>
  <mc:AlternateContent xmlns:mc="http://schemas.openxmlformats.org/markup-compatibility/2006" xmlns:p14="http://schemas.microsoft.com/office/powerpoint/2010/main">
    <mc:Choice Requires="p14">
      <p:transition spd="slow" p14:dur="2000" advTm="33536"/>
    </mc:Choice>
    <mc:Fallback xmlns="">
      <p:transition spd="slow" advTm="335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152400"/>
            <a:ext cx="7498080" cy="681681"/>
          </a:xfrm>
        </p:spPr>
        <p:txBody>
          <a:bodyPr>
            <a:normAutofit fontScale="90000"/>
          </a:bodyPr>
          <a:lstStyle/>
          <a:p>
            <a:r>
              <a:rPr lang="en-US" altLang="en-US" sz="4000" b="1" dirty="0">
                <a:solidFill>
                  <a:schemeClr val="accent6">
                    <a:lumMod val="75000"/>
                  </a:schemeClr>
                </a:solidFill>
              </a:rPr>
              <a:t>Resources &amp; Tools</a:t>
            </a:r>
            <a:endParaRPr lang="en-US" b="1" dirty="0">
              <a:solidFill>
                <a:srgbClr val="002060"/>
              </a:solidFill>
            </a:endParaRPr>
          </a:p>
        </p:txBody>
      </p:sp>
      <p:sp>
        <p:nvSpPr>
          <p:cNvPr id="3" name="Content Placeholder 2"/>
          <p:cNvSpPr>
            <a:spLocks noGrp="1"/>
          </p:cNvSpPr>
          <p:nvPr>
            <p:ph idx="1"/>
          </p:nvPr>
        </p:nvSpPr>
        <p:spPr>
          <a:xfrm>
            <a:off x="1563475" y="940043"/>
            <a:ext cx="7498080" cy="4572000"/>
          </a:xfrm>
        </p:spPr>
        <p:txBody>
          <a:bodyPr>
            <a:normAutofit/>
          </a:bodyPr>
          <a:lstStyle/>
          <a:p>
            <a:pPr marL="82296" indent="0">
              <a:buNone/>
            </a:pPr>
            <a:r>
              <a:rPr lang="en-US" altLang="en-US" sz="2800" b="1" dirty="0" smtClean="0">
                <a:solidFill>
                  <a:srgbClr val="572314"/>
                </a:solidFill>
              </a:rPr>
              <a:t>CDE CAASPP Information</a:t>
            </a:r>
          </a:p>
          <a:p>
            <a:pPr marL="82296" indent="0">
              <a:buNone/>
            </a:pPr>
            <a:r>
              <a:rPr lang="en-US" sz="2800" b="1" u="sng" dirty="0">
                <a:hlinkClick r:id="rId3"/>
              </a:rPr>
              <a:t>http://www.cde.ca.gov/ta/tg/ca/</a:t>
            </a:r>
            <a:r>
              <a:rPr lang="en-US" sz="2800" b="1" dirty="0"/>
              <a:t> </a:t>
            </a:r>
            <a:endParaRPr lang="en-US" sz="2800" dirty="0"/>
          </a:p>
          <a:p>
            <a:pPr marL="82296" indent="0">
              <a:buNone/>
            </a:pPr>
            <a:endParaRPr lang="en-US" altLang="en-US" sz="2800" b="1" dirty="0" smtClean="0">
              <a:solidFill>
                <a:srgbClr val="572314"/>
              </a:solidFill>
            </a:endParaRPr>
          </a:p>
          <a:p>
            <a:pPr marL="82296" indent="0">
              <a:buNone/>
            </a:pPr>
            <a:endParaRPr lang="en-US" altLang="en-US" sz="2800" b="1" dirty="0">
              <a:solidFill>
                <a:srgbClr val="572314"/>
              </a:solidFill>
            </a:endParaRPr>
          </a:p>
          <a:p>
            <a:pPr marL="82296" indent="0">
              <a:buNone/>
            </a:pPr>
            <a:endParaRPr lang="en-US" altLang="en-US" sz="2800" b="1" dirty="0" smtClean="0">
              <a:solidFill>
                <a:srgbClr val="572314"/>
              </a:solidFill>
            </a:endParaRPr>
          </a:p>
        </p:txBody>
      </p:sp>
      <p:sp>
        <p:nvSpPr>
          <p:cNvPr id="4" name="Footer Placeholder 3"/>
          <p:cNvSpPr>
            <a:spLocks noGrp="1"/>
          </p:cNvSpPr>
          <p:nvPr>
            <p:ph type="ftr" sz="quarter" idx="11"/>
          </p:nvPr>
        </p:nvSpPr>
        <p:spPr/>
        <p:txBody>
          <a:bodyPr/>
          <a:lstStyle/>
          <a:p>
            <a:r>
              <a:rPr lang="en-US" dirty="0" smtClean="0"/>
              <a:t>Assessment Services</a:t>
            </a:r>
            <a:endParaRPr lang="en-US" dirty="0"/>
          </a:p>
        </p:txBody>
      </p:sp>
      <p:sp>
        <p:nvSpPr>
          <p:cNvPr id="5" name="Slide Number Placeholder 4"/>
          <p:cNvSpPr>
            <a:spLocks noGrp="1"/>
          </p:cNvSpPr>
          <p:nvPr>
            <p:ph type="sldNum" sz="quarter" idx="12"/>
          </p:nvPr>
        </p:nvSpPr>
        <p:spPr/>
        <p:txBody>
          <a:bodyPr/>
          <a:lstStyle/>
          <a:p>
            <a:fld id="{E7918F22-7EAD-48B3-BC13-6B176E228580}" type="slidenum">
              <a:rPr lang="en-US" smtClean="0"/>
              <a:pPr/>
              <a:t>29</a:t>
            </a:fld>
            <a:endParaRPr lang="en-US" dirty="0"/>
          </a:p>
        </p:txBody>
      </p:sp>
      <p:pic>
        <p:nvPicPr>
          <p:cNvPr id="8" name="Picture 7"/>
          <p:cNvPicPr>
            <a:picLocks noChangeAspect="1"/>
          </p:cNvPicPr>
          <p:nvPr/>
        </p:nvPicPr>
        <p:blipFill>
          <a:blip r:embed="rId4"/>
          <a:stretch>
            <a:fillRect/>
          </a:stretch>
        </p:blipFill>
        <p:spPr>
          <a:xfrm>
            <a:off x="6172200" y="2265144"/>
            <a:ext cx="2376666" cy="3101308"/>
          </a:xfrm>
          <a:prstGeom prst="rect">
            <a:avLst/>
          </a:prstGeom>
          <a:solidFill>
            <a:schemeClr val="tx1"/>
          </a:solidFill>
          <a:ln w="15875">
            <a:solidFill>
              <a:schemeClr val="tx2"/>
            </a:solidFill>
          </a:ln>
        </p:spPr>
      </p:pic>
      <p:pic>
        <p:nvPicPr>
          <p:cNvPr id="9" name="Picture 8"/>
          <p:cNvPicPr/>
          <p:nvPr/>
        </p:nvPicPr>
        <p:blipFill rotWithShape="1">
          <a:blip r:embed="rId5"/>
          <a:srcRect t="10666" r="27436" b="13025"/>
          <a:stretch/>
        </p:blipFill>
        <p:spPr bwMode="auto">
          <a:xfrm>
            <a:off x="4343400" y="4500031"/>
            <a:ext cx="2885338" cy="1659928"/>
          </a:xfrm>
          <a:prstGeom prst="rect">
            <a:avLst/>
          </a:prstGeom>
          <a:ln w="15875">
            <a:solidFill>
              <a:schemeClr val="tx1"/>
            </a:solidFill>
          </a:ln>
          <a:extLst>
            <a:ext uri="{53640926-AAD7-44D8-BBD7-CCE9431645EC}">
              <a14:shadowObscured xmlns:a14="http://schemas.microsoft.com/office/drawing/2010/main"/>
            </a:ext>
          </a:extLst>
        </p:spPr>
      </p:pic>
      <p:pic>
        <p:nvPicPr>
          <p:cNvPr id="12" name="Picture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342" y="2155234"/>
            <a:ext cx="2640330" cy="3436620"/>
          </a:xfrm>
          <a:prstGeom prst="rect">
            <a:avLst/>
          </a:prstGeom>
          <a:noFill/>
          <a:ln w="15875">
            <a:solidFill>
              <a:schemeClr val="tx1"/>
            </a:solidFill>
          </a:ln>
        </p:spPr>
      </p:pic>
      <p:pic>
        <p:nvPicPr>
          <p:cNvPr id="13" name="Picture 12"/>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8853" y="2629492"/>
            <a:ext cx="2373319" cy="3153685"/>
          </a:xfrm>
          <a:prstGeom prst="rect">
            <a:avLst/>
          </a:prstGeom>
          <a:noFill/>
          <a:ln w="15875">
            <a:solidFill>
              <a:schemeClr val="tx1"/>
            </a:solidFill>
          </a:ln>
        </p:spPr>
      </p:pic>
      <p:pic>
        <p:nvPicPr>
          <p:cNvPr id="14" name="Picture 13"/>
          <p:cNvPicPr>
            <a:picLocks noChangeAspect="1"/>
          </p:cNvPicPr>
          <p:nvPr/>
        </p:nvPicPr>
        <p:blipFill>
          <a:blip r:embed="rId8"/>
          <a:stretch>
            <a:fillRect/>
          </a:stretch>
        </p:blipFill>
        <p:spPr>
          <a:xfrm>
            <a:off x="1474643" y="3200401"/>
            <a:ext cx="2417929" cy="3105150"/>
          </a:xfrm>
          <a:prstGeom prst="rect">
            <a:avLst/>
          </a:prstGeom>
          <a:ln w="15875">
            <a:solidFill>
              <a:schemeClr val="tx2"/>
            </a:solidFill>
          </a:ln>
        </p:spPr>
      </p:pic>
    </p:spTree>
    <p:extLst>
      <p:ext uri="{BB962C8B-B14F-4D97-AF65-F5344CB8AC3E}">
        <p14:creationId xmlns:p14="http://schemas.microsoft.com/office/powerpoint/2010/main" val="2206454884"/>
      </p:ext>
    </p:extLst>
  </p:cSld>
  <p:clrMapOvr>
    <a:masterClrMapping/>
  </p:clrMapOvr>
  <mc:AlternateContent xmlns:mc="http://schemas.openxmlformats.org/markup-compatibility/2006" xmlns:p14="http://schemas.microsoft.com/office/powerpoint/2010/main">
    <mc:Choice Requires="p14">
      <p:transition spd="slow" p14:dur="2000" advTm="33536"/>
    </mc:Choice>
    <mc:Fallback xmlns="">
      <p:transition spd="slow" advTm="335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6" presetClass="entr" presetSubtype="21"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0"/>
            <a:ext cx="6400800" cy="2286000"/>
          </a:xfrm>
        </p:spPr>
        <p:txBody>
          <a:bodyPr/>
          <a:lstStyle/>
          <a:p>
            <a:r>
              <a:rPr lang="en-US" dirty="0">
                <a:effectLst>
                  <a:outerShdw blurRad="38100" dist="38100" dir="2700000" algn="tl">
                    <a:srgbClr val="000000">
                      <a:alpha val="43137"/>
                    </a:srgbClr>
                  </a:outerShdw>
                </a:effectLst>
              </a:rPr>
              <a:t>Principles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of </a:t>
            </a:r>
            <a:r>
              <a:rPr lang="en-US" dirty="0">
                <a:effectLst>
                  <a:outerShdw blurRad="38100" dist="38100" dir="2700000" algn="tl">
                    <a:srgbClr val="000000">
                      <a:alpha val="43137"/>
                    </a:srgbClr>
                  </a:outerShdw>
                </a:effectLst>
              </a:rPr>
              <a:t>Scoring</a:t>
            </a:r>
            <a:endParaRPr lang="en-US" dirty="0"/>
          </a:p>
        </p:txBody>
      </p:sp>
      <p:graphicFrame>
        <p:nvGraphicFramePr>
          <p:cNvPr id="4" name="Diagram 3"/>
          <p:cNvGraphicFramePr/>
          <p:nvPr>
            <p:extLst>
              <p:ext uri="{D42A27DB-BD31-4B8C-83A1-F6EECF244321}">
                <p14:modId xmlns:p14="http://schemas.microsoft.com/office/powerpoint/2010/main" val="3914743778"/>
              </p:ext>
            </p:extLst>
          </p:nvPr>
        </p:nvGraphicFramePr>
        <p:xfrm>
          <a:off x="6025978" y="1143000"/>
          <a:ext cx="27432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274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152400"/>
            <a:ext cx="7498080" cy="681681"/>
          </a:xfrm>
        </p:spPr>
        <p:txBody>
          <a:bodyPr>
            <a:normAutofit fontScale="90000"/>
          </a:bodyPr>
          <a:lstStyle/>
          <a:p>
            <a:r>
              <a:rPr lang="en-US" altLang="en-US" sz="4000" b="1" dirty="0">
                <a:solidFill>
                  <a:srgbClr val="572314"/>
                </a:solidFill>
              </a:rPr>
              <a:t>Resources &amp; Tools </a:t>
            </a:r>
            <a:r>
              <a:rPr lang="en-US" altLang="en-US" sz="4000" b="1" i="1" dirty="0">
                <a:solidFill>
                  <a:srgbClr val="572314"/>
                </a:solidFill>
              </a:rPr>
              <a:t>Continued</a:t>
            </a:r>
            <a:endParaRPr lang="en-US" b="1" dirty="0">
              <a:solidFill>
                <a:srgbClr val="002060"/>
              </a:solidFill>
            </a:endParaRPr>
          </a:p>
        </p:txBody>
      </p:sp>
      <p:sp>
        <p:nvSpPr>
          <p:cNvPr id="3" name="Content Placeholder 2"/>
          <p:cNvSpPr>
            <a:spLocks noGrp="1"/>
          </p:cNvSpPr>
          <p:nvPr>
            <p:ph idx="1"/>
          </p:nvPr>
        </p:nvSpPr>
        <p:spPr>
          <a:xfrm>
            <a:off x="1563475" y="940043"/>
            <a:ext cx="7498080" cy="4572000"/>
          </a:xfrm>
        </p:spPr>
        <p:txBody>
          <a:bodyPr>
            <a:normAutofit/>
          </a:bodyPr>
          <a:lstStyle/>
          <a:p>
            <a:pPr marL="82296" indent="0">
              <a:buNone/>
            </a:pPr>
            <a:r>
              <a:rPr lang="en-US" altLang="en-US" sz="2800" b="1" dirty="0" smtClean="0">
                <a:solidFill>
                  <a:srgbClr val="572314"/>
                </a:solidFill>
              </a:rPr>
              <a:t>Smarter Balanced Practice Tests</a:t>
            </a:r>
          </a:p>
          <a:p>
            <a:pPr marL="82296" indent="0">
              <a:buNone/>
            </a:pPr>
            <a:r>
              <a:rPr lang="en-US" sz="2800" b="1" u="sng" dirty="0">
                <a:hlinkClick r:id="rId3"/>
              </a:rPr>
              <a:t>http://www.caaspp.org/practice-and-training/index.html</a:t>
            </a:r>
            <a:r>
              <a:rPr lang="en-US" sz="2800" b="1" dirty="0"/>
              <a:t> </a:t>
            </a:r>
            <a:endParaRPr lang="en-US" sz="2800" dirty="0"/>
          </a:p>
          <a:p>
            <a:pPr marL="82296" indent="0">
              <a:buNone/>
            </a:pPr>
            <a:endParaRPr lang="en-US" altLang="en-US" sz="2800" b="1" dirty="0" smtClean="0">
              <a:solidFill>
                <a:srgbClr val="572314"/>
              </a:solidFill>
            </a:endParaRPr>
          </a:p>
          <a:p>
            <a:pPr marL="82296" indent="0">
              <a:buNone/>
            </a:pPr>
            <a:endParaRPr lang="en-US" altLang="en-US" sz="2800" b="1" dirty="0">
              <a:solidFill>
                <a:srgbClr val="572314"/>
              </a:solidFill>
            </a:endParaRPr>
          </a:p>
          <a:p>
            <a:pPr marL="82296" indent="0">
              <a:buNone/>
            </a:pPr>
            <a:endParaRPr lang="en-US" altLang="en-US" sz="2800" b="1" dirty="0" smtClean="0">
              <a:solidFill>
                <a:srgbClr val="572314"/>
              </a:solidFill>
            </a:endParaRPr>
          </a:p>
        </p:txBody>
      </p:sp>
      <p:sp>
        <p:nvSpPr>
          <p:cNvPr id="4" name="Footer Placeholder 3"/>
          <p:cNvSpPr>
            <a:spLocks noGrp="1"/>
          </p:cNvSpPr>
          <p:nvPr>
            <p:ph type="ftr" sz="quarter" idx="11"/>
          </p:nvPr>
        </p:nvSpPr>
        <p:spPr/>
        <p:txBody>
          <a:bodyPr/>
          <a:lstStyle/>
          <a:p>
            <a:r>
              <a:rPr lang="en-US" dirty="0" smtClean="0"/>
              <a:t>Assessment Services</a:t>
            </a:r>
            <a:endParaRPr lang="en-US" dirty="0"/>
          </a:p>
        </p:txBody>
      </p:sp>
      <p:sp>
        <p:nvSpPr>
          <p:cNvPr id="5" name="Slide Number Placeholder 4"/>
          <p:cNvSpPr>
            <a:spLocks noGrp="1"/>
          </p:cNvSpPr>
          <p:nvPr>
            <p:ph type="sldNum" sz="quarter" idx="12"/>
          </p:nvPr>
        </p:nvSpPr>
        <p:spPr/>
        <p:txBody>
          <a:bodyPr/>
          <a:lstStyle/>
          <a:p>
            <a:fld id="{E7918F22-7EAD-48B3-BC13-6B176E228580}" type="slidenum">
              <a:rPr lang="en-US" smtClean="0"/>
              <a:pPr/>
              <a:t>30</a:t>
            </a:fld>
            <a:endParaRPr lang="en-US" dirty="0"/>
          </a:p>
        </p:txBody>
      </p:sp>
      <p:pic>
        <p:nvPicPr>
          <p:cNvPr id="19" name="Picture 18"/>
          <p:cNvPicPr/>
          <p:nvPr/>
        </p:nvPicPr>
        <p:blipFill rotWithShape="1">
          <a:blip r:embed="rId4"/>
          <a:srcRect l="23846" t="13949" r="25000" b="34359"/>
          <a:stretch/>
        </p:blipFill>
        <p:spPr bwMode="auto">
          <a:xfrm>
            <a:off x="1752600" y="2819400"/>
            <a:ext cx="4191000" cy="2819400"/>
          </a:xfrm>
          <a:prstGeom prst="rect">
            <a:avLst/>
          </a:prstGeom>
          <a:ln w="15875">
            <a:solidFill>
              <a:schemeClr val="tx1"/>
            </a:solidFill>
          </a:ln>
          <a:extLst>
            <a:ext uri="{53640926-AAD7-44D8-BBD7-CCE9431645EC}">
              <a14:shadowObscured xmlns:a14="http://schemas.microsoft.com/office/drawing/2010/main"/>
            </a:ext>
          </a:extLst>
        </p:spPr>
      </p:pic>
      <p:pic>
        <p:nvPicPr>
          <p:cNvPr id="20" name="Picture 19"/>
          <p:cNvPicPr/>
          <p:nvPr/>
        </p:nvPicPr>
        <p:blipFill rotWithShape="1">
          <a:blip r:embed="rId5"/>
          <a:srcRect l="24616" t="21948" r="42692" b="17949"/>
          <a:stretch/>
        </p:blipFill>
        <p:spPr bwMode="auto">
          <a:xfrm>
            <a:off x="5032249" y="2438400"/>
            <a:ext cx="3581399" cy="3962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5367067"/>
      </p:ext>
    </p:extLst>
  </p:cSld>
  <p:clrMapOvr>
    <a:masterClrMapping/>
  </p:clrMapOvr>
  <mc:AlternateContent xmlns:mc="http://schemas.openxmlformats.org/markup-compatibility/2006" xmlns:p14="http://schemas.microsoft.com/office/powerpoint/2010/main">
    <mc:Choice Requires="p14">
      <p:transition spd="slow" p14:dur="2000" advTm="33536"/>
    </mc:Choice>
    <mc:Fallback xmlns="">
      <p:transition spd="slow" advTm="335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152400"/>
            <a:ext cx="7498080" cy="681681"/>
          </a:xfrm>
        </p:spPr>
        <p:txBody>
          <a:bodyPr>
            <a:normAutofit fontScale="90000"/>
          </a:bodyPr>
          <a:lstStyle/>
          <a:p>
            <a:r>
              <a:rPr lang="en-US" altLang="en-US" sz="4000" b="1" dirty="0">
                <a:solidFill>
                  <a:srgbClr val="572314"/>
                </a:solidFill>
              </a:rPr>
              <a:t>Resources &amp; </a:t>
            </a:r>
            <a:r>
              <a:rPr lang="en-US" altLang="en-US" sz="4000" b="1" dirty="0" smtClean="0">
                <a:solidFill>
                  <a:srgbClr val="572314"/>
                </a:solidFill>
              </a:rPr>
              <a:t>Tools </a:t>
            </a:r>
            <a:r>
              <a:rPr lang="en-US" altLang="en-US" sz="4000" b="1" i="1" dirty="0" smtClean="0">
                <a:solidFill>
                  <a:srgbClr val="572314"/>
                </a:solidFill>
              </a:rPr>
              <a:t>Continued</a:t>
            </a:r>
            <a:endParaRPr lang="en-US" b="1" i="1" dirty="0">
              <a:solidFill>
                <a:srgbClr val="572314"/>
              </a:solidFill>
            </a:endParaRPr>
          </a:p>
        </p:txBody>
      </p:sp>
      <p:sp>
        <p:nvSpPr>
          <p:cNvPr id="3" name="Content Placeholder 2"/>
          <p:cNvSpPr>
            <a:spLocks noGrp="1"/>
          </p:cNvSpPr>
          <p:nvPr>
            <p:ph idx="1"/>
          </p:nvPr>
        </p:nvSpPr>
        <p:spPr>
          <a:xfrm>
            <a:off x="1524000" y="1272256"/>
            <a:ext cx="7498080" cy="5003557"/>
          </a:xfrm>
        </p:spPr>
        <p:txBody>
          <a:bodyPr>
            <a:normAutofit fontScale="92500"/>
          </a:bodyPr>
          <a:lstStyle/>
          <a:p>
            <a:pPr marL="82296" indent="0">
              <a:buNone/>
            </a:pPr>
            <a:r>
              <a:rPr lang="en-US" altLang="en-US" sz="2800" b="1" dirty="0" smtClean="0">
                <a:solidFill>
                  <a:srgbClr val="572314"/>
                </a:solidFill>
              </a:rPr>
              <a:t>CDE Common Core State Standards</a:t>
            </a:r>
          </a:p>
          <a:p>
            <a:pPr marL="82296" indent="0">
              <a:buNone/>
            </a:pPr>
            <a:r>
              <a:rPr lang="en-US" sz="2800" b="1" u="sng" dirty="0">
                <a:hlinkClick r:id="rId3"/>
              </a:rPr>
              <a:t>http://www.cde.ca.gov/re/cc/ccssresourcesparents.asp</a:t>
            </a:r>
            <a:endParaRPr lang="en-US" sz="2800" dirty="0"/>
          </a:p>
          <a:p>
            <a:pPr marL="82296" indent="0">
              <a:buNone/>
            </a:pPr>
            <a:endParaRPr lang="en-US" altLang="en-US" sz="2800" b="1" dirty="0" smtClean="0">
              <a:solidFill>
                <a:srgbClr val="572314"/>
              </a:solidFill>
            </a:endParaRPr>
          </a:p>
          <a:p>
            <a:pPr marL="82296" indent="0">
              <a:buNone/>
            </a:pPr>
            <a:r>
              <a:rPr lang="en-US" altLang="en-US" sz="2800" b="1" dirty="0" smtClean="0">
                <a:solidFill>
                  <a:srgbClr val="572314"/>
                </a:solidFill>
              </a:rPr>
              <a:t>San Diego Unified CAASPP Results</a:t>
            </a:r>
          </a:p>
          <a:p>
            <a:pPr marL="82296" indent="0">
              <a:buNone/>
            </a:pPr>
            <a:r>
              <a:rPr lang="en-US" sz="2800" b="1" u="sng" dirty="0">
                <a:hlinkClick r:id="rId4"/>
              </a:rPr>
              <a:t>https://www.sandiegounified.org/2015-caaspp-testing-results-information</a:t>
            </a:r>
            <a:r>
              <a:rPr lang="en-US" sz="2800" b="1" dirty="0"/>
              <a:t> </a:t>
            </a:r>
            <a:endParaRPr lang="en-US" sz="2800" dirty="0"/>
          </a:p>
          <a:p>
            <a:pPr marL="82296" indent="0">
              <a:buNone/>
            </a:pPr>
            <a:endParaRPr lang="en-US" altLang="en-US" sz="2800" b="1" dirty="0" smtClean="0">
              <a:solidFill>
                <a:srgbClr val="572314"/>
              </a:solidFill>
            </a:endParaRPr>
          </a:p>
          <a:p>
            <a:pPr marL="82296" indent="0">
              <a:buNone/>
            </a:pPr>
            <a:r>
              <a:rPr lang="en-US" altLang="en-US" sz="2800" b="1" dirty="0" smtClean="0">
                <a:solidFill>
                  <a:srgbClr val="572314"/>
                </a:solidFill>
              </a:rPr>
              <a:t>Smarter Balanced Assessment Consortium </a:t>
            </a:r>
          </a:p>
          <a:p>
            <a:pPr marL="82296" indent="0">
              <a:buNone/>
            </a:pPr>
            <a:r>
              <a:rPr lang="en-US" sz="2800" b="1" u="sng" dirty="0">
                <a:hlinkClick r:id="rId5"/>
              </a:rPr>
              <a:t>http://www.smarterbalanced.org/parents-students/</a:t>
            </a:r>
            <a:r>
              <a:rPr lang="en-US" sz="2800" b="1" dirty="0"/>
              <a:t> </a:t>
            </a:r>
            <a:endParaRPr lang="en-US" sz="2800" dirty="0"/>
          </a:p>
          <a:p>
            <a:pPr marL="82296" indent="0">
              <a:buNone/>
            </a:pPr>
            <a:endParaRPr lang="en-US" altLang="en-US" sz="2800" b="1" dirty="0" smtClean="0">
              <a:solidFill>
                <a:srgbClr val="572314"/>
              </a:solidFill>
            </a:endParaRPr>
          </a:p>
          <a:p>
            <a:pPr marL="82296" indent="0">
              <a:buNone/>
            </a:pPr>
            <a:endParaRPr lang="en-US" altLang="en-US" sz="2800" b="1" dirty="0">
              <a:solidFill>
                <a:srgbClr val="572314"/>
              </a:solidFill>
            </a:endParaRPr>
          </a:p>
          <a:p>
            <a:pPr marL="82296" indent="0">
              <a:buNone/>
            </a:pPr>
            <a:endParaRPr lang="en-US" altLang="en-US" sz="2800" b="1" dirty="0" smtClean="0">
              <a:solidFill>
                <a:srgbClr val="572314"/>
              </a:solidFill>
            </a:endParaRPr>
          </a:p>
        </p:txBody>
      </p:sp>
      <p:sp>
        <p:nvSpPr>
          <p:cNvPr id="4" name="Footer Placeholder 3"/>
          <p:cNvSpPr>
            <a:spLocks noGrp="1"/>
          </p:cNvSpPr>
          <p:nvPr>
            <p:ph type="ftr" sz="quarter" idx="11"/>
          </p:nvPr>
        </p:nvSpPr>
        <p:spPr/>
        <p:txBody>
          <a:bodyPr/>
          <a:lstStyle/>
          <a:p>
            <a:r>
              <a:rPr lang="en-US" dirty="0" smtClean="0"/>
              <a:t>Assessment Services</a:t>
            </a:r>
            <a:endParaRPr lang="en-US" dirty="0"/>
          </a:p>
        </p:txBody>
      </p:sp>
      <p:sp>
        <p:nvSpPr>
          <p:cNvPr id="5" name="Slide Number Placeholder 4"/>
          <p:cNvSpPr>
            <a:spLocks noGrp="1"/>
          </p:cNvSpPr>
          <p:nvPr>
            <p:ph type="sldNum" sz="quarter" idx="12"/>
          </p:nvPr>
        </p:nvSpPr>
        <p:spPr/>
        <p:txBody>
          <a:bodyPr/>
          <a:lstStyle/>
          <a:p>
            <a:fld id="{E7918F22-7EAD-48B3-BC13-6B176E228580}" type="slidenum">
              <a:rPr lang="en-US" smtClean="0"/>
              <a:pPr/>
              <a:t>31</a:t>
            </a:fld>
            <a:endParaRPr lang="en-US" dirty="0"/>
          </a:p>
        </p:txBody>
      </p:sp>
    </p:spTree>
    <p:extLst>
      <p:ext uri="{BB962C8B-B14F-4D97-AF65-F5344CB8AC3E}">
        <p14:creationId xmlns:p14="http://schemas.microsoft.com/office/powerpoint/2010/main" val="1999648764"/>
      </p:ext>
    </p:extLst>
  </p:cSld>
  <p:clrMapOvr>
    <a:masterClrMapping/>
  </p:clrMapOvr>
  <mc:AlternateContent xmlns:mc="http://schemas.openxmlformats.org/markup-compatibility/2006" xmlns:p14="http://schemas.microsoft.com/office/powerpoint/2010/main">
    <mc:Choice Requires="p14">
      <p:transition spd="slow" p14:dur="2000" advTm="33536"/>
    </mc:Choice>
    <mc:Fallback xmlns="">
      <p:transition spd="slow" advTm="335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308919"/>
            <a:ext cx="7498080" cy="1143000"/>
          </a:xfrm>
        </p:spPr>
        <p:txBody>
          <a:bodyPr/>
          <a:lstStyle/>
          <a:p>
            <a:r>
              <a:rPr lang="en-US" altLang="en-US" sz="4000" b="1" dirty="0">
                <a:solidFill>
                  <a:srgbClr val="572314"/>
                </a:solidFill>
              </a:rPr>
              <a:t>Final Thoughts:</a:t>
            </a:r>
            <a:endParaRPr lang="en-US" b="1" dirty="0"/>
          </a:p>
        </p:txBody>
      </p:sp>
      <p:sp>
        <p:nvSpPr>
          <p:cNvPr id="3" name="Content Placeholder 2"/>
          <p:cNvSpPr>
            <a:spLocks noGrp="1"/>
          </p:cNvSpPr>
          <p:nvPr>
            <p:ph idx="1"/>
          </p:nvPr>
        </p:nvSpPr>
        <p:spPr/>
        <p:txBody>
          <a:bodyPr>
            <a:normAutofit fontScale="85000" lnSpcReduction="10000"/>
          </a:bodyPr>
          <a:lstStyle/>
          <a:p>
            <a:r>
              <a:rPr lang="en-US" altLang="en-US" sz="3800" b="1" dirty="0">
                <a:solidFill>
                  <a:srgbClr val="572314"/>
                </a:solidFill>
              </a:rPr>
              <a:t>It’s a </a:t>
            </a:r>
            <a:r>
              <a:rPr lang="en-US" altLang="en-US" sz="3800" b="1" dirty="0" smtClean="0">
                <a:solidFill>
                  <a:srgbClr val="572314"/>
                </a:solidFill>
              </a:rPr>
              <a:t>beginning </a:t>
            </a:r>
            <a:r>
              <a:rPr lang="en-US" altLang="en-US" sz="3800" dirty="0" smtClean="0">
                <a:solidFill>
                  <a:srgbClr val="823500"/>
                </a:solidFill>
              </a:rPr>
              <a:t>– </a:t>
            </a:r>
            <a:r>
              <a:rPr lang="en-US" altLang="en-US" sz="3800" dirty="0">
                <a:solidFill>
                  <a:srgbClr val="823500"/>
                </a:solidFill>
              </a:rPr>
              <a:t>this year’s score is your baseline</a:t>
            </a:r>
          </a:p>
          <a:p>
            <a:pPr>
              <a:spcBef>
                <a:spcPts val="3600"/>
              </a:spcBef>
            </a:pPr>
            <a:r>
              <a:rPr lang="en-US" altLang="en-US" sz="3800" b="1" dirty="0">
                <a:solidFill>
                  <a:srgbClr val="572314"/>
                </a:solidFill>
              </a:rPr>
              <a:t>It’s a transition </a:t>
            </a:r>
            <a:r>
              <a:rPr lang="en-US" altLang="en-US" sz="3800" dirty="0">
                <a:solidFill>
                  <a:srgbClr val="823500"/>
                </a:solidFill>
              </a:rPr>
              <a:t>– results may show fewer students have the skills right now, but we are on the right path</a:t>
            </a:r>
          </a:p>
          <a:p>
            <a:pPr>
              <a:spcBef>
                <a:spcPts val="3600"/>
              </a:spcBef>
            </a:pPr>
            <a:r>
              <a:rPr lang="en-US" altLang="en-US" sz="3800" b="1" dirty="0">
                <a:solidFill>
                  <a:srgbClr val="572314"/>
                </a:solidFill>
              </a:rPr>
              <a:t>It’s the information we need </a:t>
            </a:r>
            <a:r>
              <a:rPr lang="en-US" altLang="en-US" sz="3800" dirty="0">
                <a:solidFill>
                  <a:srgbClr val="823500"/>
                </a:solidFill>
              </a:rPr>
              <a:t>– to help prepare our students for success in college and careers</a:t>
            </a:r>
          </a:p>
          <a:p>
            <a:endParaRPr lang="en-US" dirty="0"/>
          </a:p>
        </p:txBody>
      </p:sp>
      <p:sp>
        <p:nvSpPr>
          <p:cNvPr id="4" name="Footer Placeholder 3"/>
          <p:cNvSpPr>
            <a:spLocks noGrp="1"/>
          </p:cNvSpPr>
          <p:nvPr>
            <p:ph type="ftr" sz="quarter" idx="11"/>
          </p:nvPr>
        </p:nvSpPr>
        <p:spPr/>
        <p:txBody>
          <a:bodyPr/>
          <a:lstStyle/>
          <a:p>
            <a:r>
              <a:rPr lang="en-US" dirty="0" smtClean="0"/>
              <a:t>Assessment Services</a:t>
            </a:r>
            <a:endParaRPr lang="en-US" dirty="0"/>
          </a:p>
        </p:txBody>
      </p:sp>
      <p:sp>
        <p:nvSpPr>
          <p:cNvPr id="5" name="Slide Number Placeholder 4"/>
          <p:cNvSpPr>
            <a:spLocks noGrp="1"/>
          </p:cNvSpPr>
          <p:nvPr>
            <p:ph type="sldNum" sz="quarter" idx="12"/>
          </p:nvPr>
        </p:nvSpPr>
        <p:spPr/>
        <p:txBody>
          <a:bodyPr/>
          <a:lstStyle/>
          <a:p>
            <a:fld id="{E7918F22-7EAD-48B3-BC13-6B176E228580}" type="slidenum">
              <a:rPr lang="en-US" smtClean="0"/>
              <a:pPr/>
              <a:t>32</a:t>
            </a:fld>
            <a:endParaRPr lang="en-US" dirty="0"/>
          </a:p>
        </p:txBody>
      </p:sp>
    </p:spTree>
    <p:extLst>
      <p:ext uri="{BB962C8B-B14F-4D97-AF65-F5344CB8AC3E}">
        <p14:creationId xmlns:p14="http://schemas.microsoft.com/office/powerpoint/2010/main" val="118993146"/>
      </p:ext>
    </p:extLst>
  </p:cSld>
  <p:clrMapOvr>
    <a:masterClrMapping/>
  </p:clrMapOvr>
  <mc:AlternateContent xmlns:mc="http://schemas.openxmlformats.org/markup-compatibility/2006" xmlns:p14="http://schemas.microsoft.com/office/powerpoint/2010/main">
    <mc:Choice Requires="p14">
      <p:transition spd="slow" p14:dur="2000" advTm="33536"/>
    </mc:Choice>
    <mc:Fallback xmlns="">
      <p:transition spd="slow" advTm="335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515862" y="228600"/>
            <a:ext cx="7620000" cy="639762"/>
          </a:xfrm>
        </p:spPr>
        <p:txBody>
          <a:bodyPr>
            <a:normAutofit fontScale="90000"/>
          </a:bodyPr>
          <a:lstStyle/>
          <a:p>
            <a:r>
              <a:rPr lang="en-US" altLang="en-US" sz="3600" b="1" dirty="0" smtClean="0"/>
              <a:t>A Computer Adaptive Test  (CAT) is Based on:</a:t>
            </a:r>
          </a:p>
        </p:txBody>
      </p:sp>
      <p:sp>
        <p:nvSpPr>
          <p:cNvPr id="51203" name="Content Placeholder 2"/>
          <p:cNvSpPr>
            <a:spLocks noGrp="1"/>
          </p:cNvSpPr>
          <p:nvPr>
            <p:ph idx="4294967295"/>
          </p:nvPr>
        </p:nvSpPr>
        <p:spPr bwMode="auto">
          <a:xfrm>
            <a:off x="1515862" y="1526309"/>
            <a:ext cx="5646938" cy="1445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514350" lvl="1" indent="-514350">
              <a:buFont typeface="Wingdings" panose="05000000000000000000" pitchFamily="2" charset="2"/>
              <a:buChar char="§"/>
            </a:pPr>
            <a:r>
              <a:rPr lang="en-US" altLang="en-US" sz="2600" b="1" dirty="0" smtClean="0">
                <a:solidFill>
                  <a:srgbClr val="572314"/>
                </a:solidFill>
              </a:rPr>
              <a:t>Large </a:t>
            </a:r>
            <a:r>
              <a:rPr lang="en-US" altLang="en-US" sz="2600" b="1" dirty="0" smtClean="0">
                <a:solidFill>
                  <a:srgbClr val="572314"/>
                </a:solidFill>
                <a:effectLst>
                  <a:outerShdw blurRad="38100" dist="38100" dir="2700000" algn="tl">
                    <a:srgbClr val="000000">
                      <a:alpha val="43137"/>
                    </a:srgbClr>
                  </a:outerShdw>
                </a:effectLst>
              </a:rPr>
              <a:t>item bank </a:t>
            </a:r>
            <a:r>
              <a:rPr lang="en-US" altLang="en-US" sz="2600" dirty="0" smtClean="0">
                <a:solidFill>
                  <a:srgbClr val="572314"/>
                </a:solidFill>
              </a:rPr>
              <a:t>- covering all areas assessed and varying levels of difficulty</a:t>
            </a:r>
          </a:p>
          <a:p>
            <a:pPr marL="514350" lvl="1" indent="-514350">
              <a:buFont typeface="Wingdings" panose="05000000000000000000" pitchFamily="2" charset="2"/>
              <a:buChar char="§"/>
            </a:pPr>
            <a:endParaRPr lang="en-US" altLang="en-US" sz="900" dirty="0">
              <a:solidFill>
                <a:srgbClr val="572314"/>
              </a:solidFill>
            </a:endParaRPr>
          </a:p>
          <a:p>
            <a:pPr marL="514350" lvl="1" indent="-514350">
              <a:buFont typeface="Wingdings" panose="05000000000000000000" pitchFamily="2" charset="2"/>
              <a:buChar char="§"/>
            </a:pPr>
            <a:endParaRPr lang="en-US" altLang="en-US" sz="2600" dirty="0" smtClean="0">
              <a:solidFill>
                <a:srgbClr val="572314"/>
              </a:solidFill>
            </a:endParaRPr>
          </a:p>
          <a:p>
            <a:pPr marL="589788" lvl="2" indent="-342900">
              <a:buFont typeface="Wingdings" panose="05000000000000000000" pitchFamily="2" charset="2"/>
              <a:buChar char="§"/>
            </a:pPr>
            <a:endParaRPr lang="en-US" altLang="en-US" sz="1600" dirty="0" smtClean="0"/>
          </a:p>
          <a:p>
            <a:pPr marL="457200" lvl="1" indent="-457200">
              <a:buFont typeface="Wingdings" panose="05000000000000000000" pitchFamily="2" charset="2"/>
              <a:buChar char="§"/>
            </a:pPr>
            <a:endParaRPr lang="en-US" alt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038034"/>
            <a:ext cx="2066925" cy="2038350"/>
          </a:xfrm>
          <a:prstGeom prst="rect">
            <a:avLst/>
          </a:prstGeom>
        </p:spPr>
      </p:pic>
      <p:pic>
        <p:nvPicPr>
          <p:cNvPr id="6" name="Picture 5" descr="Image result for blueprint">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77265" y="3134445"/>
            <a:ext cx="3465070" cy="2397844"/>
          </a:xfrm>
          <a:prstGeom prst="rect">
            <a:avLst/>
          </a:prstGeom>
          <a:noFill/>
          <a:ln>
            <a:noFill/>
          </a:ln>
        </p:spPr>
      </p:pic>
      <p:sp>
        <p:nvSpPr>
          <p:cNvPr id="5" name="Footer Placeholder 4"/>
          <p:cNvSpPr>
            <a:spLocks noGrp="1"/>
          </p:cNvSpPr>
          <p:nvPr>
            <p:ph type="ftr" sz="quarter" idx="11"/>
          </p:nvPr>
        </p:nvSpPr>
        <p:spPr/>
        <p:txBody>
          <a:bodyPr/>
          <a:lstStyle/>
          <a:p>
            <a:r>
              <a:rPr lang="en-US" dirty="0" smtClean="0"/>
              <a:t>Assessment Services</a:t>
            </a:r>
            <a:endParaRPr lang="en-US" dirty="0"/>
          </a:p>
        </p:txBody>
      </p:sp>
      <p:sp>
        <p:nvSpPr>
          <p:cNvPr id="7" name="Slide Number Placeholder 6"/>
          <p:cNvSpPr>
            <a:spLocks noGrp="1"/>
          </p:cNvSpPr>
          <p:nvPr>
            <p:ph type="sldNum" sz="quarter" idx="12"/>
          </p:nvPr>
        </p:nvSpPr>
        <p:spPr/>
        <p:txBody>
          <a:bodyPr/>
          <a:lstStyle/>
          <a:p>
            <a:fld id="{E7918F22-7EAD-48B3-BC13-6B176E228580}" type="slidenum">
              <a:rPr lang="en-US" smtClean="0"/>
              <a:pPr/>
              <a:t>4</a:t>
            </a:fld>
            <a:endParaRPr lang="en-US" dirty="0"/>
          </a:p>
        </p:txBody>
      </p:sp>
      <p:sp>
        <p:nvSpPr>
          <p:cNvPr id="10" name="Content Placeholder 2"/>
          <p:cNvSpPr>
            <a:spLocks noGrp="1"/>
          </p:cNvSpPr>
          <p:nvPr>
            <p:ph idx="4294967295"/>
          </p:nvPr>
        </p:nvSpPr>
        <p:spPr bwMode="auto">
          <a:xfrm>
            <a:off x="3936326" y="3460074"/>
            <a:ext cx="4988599" cy="2331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514350" lvl="1" indent="-514350">
              <a:buFont typeface="Wingdings" panose="05000000000000000000" pitchFamily="2" charset="2"/>
              <a:buChar char="§"/>
            </a:pPr>
            <a:r>
              <a:rPr lang="en-US" altLang="en-US" sz="2600" b="1" dirty="0" smtClean="0">
                <a:solidFill>
                  <a:srgbClr val="572314"/>
                </a:solidFill>
              </a:rPr>
              <a:t>Recommended </a:t>
            </a:r>
            <a:r>
              <a:rPr lang="en-US" altLang="en-US" sz="2600" b="1" dirty="0" smtClean="0">
                <a:solidFill>
                  <a:srgbClr val="572314"/>
                </a:solidFill>
                <a:effectLst>
                  <a:outerShdw blurRad="38100" dist="38100" dir="2700000" algn="tl">
                    <a:srgbClr val="000000">
                      <a:alpha val="43137"/>
                    </a:srgbClr>
                  </a:outerShdw>
                </a:effectLst>
              </a:rPr>
              <a:t>blueprin</a:t>
            </a:r>
            <a:r>
              <a:rPr lang="en-US" altLang="en-US" sz="2600" b="1" dirty="0" smtClean="0">
                <a:solidFill>
                  <a:srgbClr val="572314"/>
                </a:solidFill>
              </a:rPr>
              <a:t>t </a:t>
            </a:r>
            <a:r>
              <a:rPr lang="en-US" altLang="en-US" sz="2600" dirty="0" smtClean="0">
                <a:solidFill>
                  <a:srgbClr val="572314"/>
                </a:solidFill>
              </a:rPr>
              <a:t>- focuses the selection of questions from the test bank to appropriate content so the structure of the test is similar for every student</a:t>
            </a:r>
          </a:p>
          <a:p>
            <a:pPr marL="589788" lvl="2" indent="-342900">
              <a:buFont typeface="Wingdings" panose="05000000000000000000" pitchFamily="2" charset="2"/>
              <a:buChar char="§"/>
            </a:pPr>
            <a:endParaRPr lang="en-US" altLang="en-US" sz="1600" dirty="0" smtClean="0"/>
          </a:p>
          <a:p>
            <a:pPr marL="457200" lvl="1" indent="-457200">
              <a:buFont typeface="Wingdings" panose="05000000000000000000" pitchFamily="2" charset="2"/>
              <a:buChar char="§"/>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 calcmode="lin" valueType="num">
                                      <p:cBhvr additive="base">
                                        <p:cTn id="16"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8" presetID="6"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515862" y="228600"/>
            <a:ext cx="7620000" cy="639762"/>
          </a:xfrm>
        </p:spPr>
        <p:txBody>
          <a:bodyPr>
            <a:normAutofit fontScale="90000"/>
          </a:bodyPr>
          <a:lstStyle/>
          <a:p>
            <a:r>
              <a:rPr lang="en-US" altLang="en-US" sz="3600" b="1" dirty="0" smtClean="0"/>
              <a:t>A Computer Adaptive Test  (CAT) is Based on </a:t>
            </a:r>
            <a:r>
              <a:rPr lang="en-US" altLang="en-US" sz="3600" b="1" i="1" dirty="0" smtClean="0"/>
              <a:t>(Continued)</a:t>
            </a:r>
            <a:r>
              <a:rPr lang="en-US" altLang="en-US" sz="3600" b="1" dirty="0" smtClean="0"/>
              <a:t>:</a:t>
            </a:r>
          </a:p>
        </p:txBody>
      </p:sp>
      <p:sp>
        <p:nvSpPr>
          <p:cNvPr id="51203" name="Content Placeholder 2"/>
          <p:cNvSpPr>
            <a:spLocks noGrp="1"/>
          </p:cNvSpPr>
          <p:nvPr>
            <p:ph idx="4294967295"/>
          </p:nvPr>
        </p:nvSpPr>
        <p:spPr bwMode="auto">
          <a:xfrm>
            <a:off x="1752600" y="1371600"/>
            <a:ext cx="6705600" cy="56240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514350" lvl="1" indent="-514350">
              <a:buFont typeface="Wingdings" panose="05000000000000000000" pitchFamily="2" charset="2"/>
              <a:buChar char="§"/>
            </a:pPr>
            <a:r>
              <a:rPr lang="en-US" altLang="en-US" sz="2600" b="1" dirty="0" smtClean="0">
                <a:solidFill>
                  <a:srgbClr val="572314"/>
                </a:solidFill>
                <a:effectLst>
                  <a:outerShdw blurRad="38100" dist="38100" dir="2700000" algn="tl">
                    <a:srgbClr val="000000">
                      <a:alpha val="43137"/>
                    </a:srgbClr>
                  </a:outerShdw>
                </a:effectLst>
              </a:rPr>
              <a:t>Programming language </a:t>
            </a:r>
            <a:r>
              <a:rPr lang="en-US" altLang="en-US" sz="2600" dirty="0" smtClean="0">
                <a:solidFill>
                  <a:srgbClr val="572314"/>
                </a:solidFill>
              </a:rPr>
              <a:t>(or algorithm) - a step-by-step approach that tells the CAT what to do next based on students’ answers</a:t>
            </a:r>
          </a:p>
          <a:p>
            <a:pPr marL="514350" lvl="1" indent="-514350">
              <a:buFont typeface="Wingdings" panose="05000000000000000000" pitchFamily="2" charset="2"/>
              <a:buChar char="§"/>
            </a:pPr>
            <a:endParaRPr lang="en-US" altLang="en-US" sz="2600" dirty="0">
              <a:solidFill>
                <a:srgbClr val="572314"/>
              </a:solidFill>
            </a:endParaRPr>
          </a:p>
          <a:p>
            <a:pPr marL="514350" lvl="1" indent="-514350">
              <a:buFont typeface="Wingdings" panose="05000000000000000000" pitchFamily="2" charset="2"/>
              <a:buChar char="§"/>
            </a:pPr>
            <a:endParaRPr lang="en-US" altLang="en-US" sz="2600" dirty="0" smtClean="0">
              <a:solidFill>
                <a:srgbClr val="572314"/>
              </a:solidFill>
            </a:endParaRPr>
          </a:p>
          <a:p>
            <a:pPr marL="514350" lvl="1" indent="-514350">
              <a:buFont typeface="Wingdings" panose="05000000000000000000" pitchFamily="2" charset="2"/>
              <a:buChar char="§"/>
            </a:pPr>
            <a:r>
              <a:rPr lang="en-US" altLang="en-US" sz="2600" b="1" dirty="0" smtClean="0">
                <a:solidFill>
                  <a:srgbClr val="572314"/>
                </a:solidFill>
                <a:effectLst>
                  <a:outerShdw blurRad="38100" dist="38100" dir="2700000" algn="tl">
                    <a:srgbClr val="000000">
                      <a:alpha val="43137"/>
                    </a:srgbClr>
                  </a:outerShdw>
                </a:effectLst>
              </a:rPr>
              <a:t>Algorithm rules </a:t>
            </a:r>
            <a:r>
              <a:rPr lang="en-US" altLang="en-US" sz="2600" dirty="0" smtClean="0">
                <a:solidFill>
                  <a:srgbClr val="572314"/>
                </a:solidFill>
              </a:rPr>
              <a:t>– set of rules to ensure each student’s test contains the proper types of questions and content covered</a:t>
            </a:r>
          </a:p>
          <a:p>
            <a:pPr marL="1001268" lvl="4" indent="-342900">
              <a:buFont typeface="Wingdings" panose="05000000000000000000" pitchFamily="2" charset="2"/>
              <a:buChar char="q"/>
            </a:pPr>
            <a:r>
              <a:rPr lang="en-US" altLang="en-US" b="1" dirty="0" smtClean="0">
                <a:solidFill>
                  <a:srgbClr val="572314"/>
                </a:solidFill>
              </a:rPr>
              <a:t>Balance</a:t>
            </a:r>
            <a:r>
              <a:rPr lang="en-US" altLang="en-US" dirty="0" smtClean="0">
                <a:solidFill>
                  <a:srgbClr val="572314"/>
                </a:solidFill>
              </a:rPr>
              <a:t> – enough of the concept</a:t>
            </a:r>
          </a:p>
          <a:p>
            <a:pPr marL="1001268" lvl="4" indent="-342900">
              <a:buFont typeface="Wingdings" panose="05000000000000000000" pitchFamily="2" charset="2"/>
              <a:buChar char="q"/>
            </a:pPr>
            <a:r>
              <a:rPr lang="en-US" altLang="en-US" b="1" dirty="0" smtClean="0">
                <a:solidFill>
                  <a:srgbClr val="572314"/>
                </a:solidFill>
              </a:rPr>
              <a:t>Question type </a:t>
            </a:r>
            <a:r>
              <a:rPr lang="en-US" altLang="en-US" dirty="0" smtClean="0">
                <a:solidFill>
                  <a:srgbClr val="572314"/>
                </a:solidFill>
              </a:rPr>
              <a:t>– selected response, constructed response</a:t>
            </a:r>
          </a:p>
          <a:p>
            <a:pPr marL="1001268" lvl="4" indent="-342900">
              <a:buFont typeface="Wingdings" panose="05000000000000000000" pitchFamily="2" charset="2"/>
              <a:buChar char="q"/>
            </a:pPr>
            <a:r>
              <a:rPr lang="en-US" altLang="en-US" b="1" dirty="0" smtClean="0">
                <a:solidFill>
                  <a:srgbClr val="572314"/>
                </a:solidFill>
              </a:rPr>
              <a:t>Reading length </a:t>
            </a:r>
            <a:r>
              <a:rPr lang="en-US" altLang="en-US" dirty="0" smtClean="0">
                <a:solidFill>
                  <a:srgbClr val="572314"/>
                </a:solidFill>
              </a:rPr>
              <a:t>– short, medium, long</a:t>
            </a:r>
          </a:p>
          <a:p>
            <a:pPr marL="1001268" lvl="4" indent="-342900">
              <a:buFont typeface="Wingdings" panose="05000000000000000000" pitchFamily="2" charset="2"/>
              <a:buChar char="q"/>
            </a:pPr>
            <a:r>
              <a:rPr lang="en-US" altLang="en-US" b="1" dirty="0" smtClean="0">
                <a:solidFill>
                  <a:srgbClr val="572314"/>
                </a:solidFill>
              </a:rPr>
              <a:t>Difficulty</a:t>
            </a:r>
            <a:r>
              <a:rPr lang="en-US" altLang="en-US" dirty="0" smtClean="0">
                <a:solidFill>
                  <a:srgbClr val="572314"/>
                </a:solidFill>
              </a:rPr>
              <a:t> – appropriate for grade level</a:t>
            </a:r>
          </a:p>
          <a:p>
            <a:pPr marL="589788" lvl="2" indent="-342900"/>
            <a:endParaRPr lang="en-US" altLang="en-US" sz="1600" dirty="0" smtClean="0"/>
          </a:p>
          <a:p>
            <a:pPr marL="342900" lvl="1" indent="-342900">
              <a:buFont typeface="Arial" panose="020B0604020202020204" pitchFamily="34" charset="0"/>
              <a:buNone/>
            </a:pPr>
            <a:endParaRPr lang="en-US" altLang="en-US" dirty="0" smtClean="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265" b="6014"/>
          <a:stretch/>
        </p:blipFill>
        <p:spPr>
          <a:xfrm>
            <a:off x="4191000" y="2590800"/>
            <a:ext cx="3962400" cy="1066800"/>
          </a:xfrm>
          <a:prstGeom prst="rect">
            <a:avLst/>
          </a:prstGeom>
        </p:spPr>
      </p:pic>
      <p:sp>
        <p:nvSpPr>
          <p:cNvPr id="5" name="Footer Placeholder 4"/>
          <p:cNvSpPr>
            <a:spLocks noGrp="1"/>
          </p:cNvSpPr>
          <p:nvPr>
            <p:ph type="ftr" sz="quarter" idx="11"/>
          </p:nvPr>
        </p:nvSpPr>
        <p:spPr/>
        <p:txBody>
          <a:bodyPr/>
          <a:lstStyle/>
          <a:p>
            <a:r>
              <a:rPr lang="en-US" smtClean="0"/>
              <a:t>Assessment Services</a:t>
            </a:r>
            <a:endParaRPr lang="en-US" dirty="0"/>
          </a:p>
        </p:txBody>
      </p:sp>
      <p:sp>
        <p:nvSpPr>
          <p:cNvPr id="6" name="Slide Number Placeholder 5"/>
          <p:cNvSpPr>
            <a:spLocks noGrp="1"/>
          </p:cNvSpPr>
          <p:nvPr>
            <p:ph type="sldNum" sz="quarter" idx="12"/>
          </p:nvPr>
        </p:nvSpPr>
        <p:spPr/>
        <p:txBody>
          <a:bodyPr/>
          <a:lstStyle/>
          <a:p>
            <a:fld id="{E7918F22-7EAD-48B3-BC13-6B176E228580}" type="slidenum">
              <a:rPr lang="en-US" smtClean="0"/>
              <a:pPr/>
              <a:t>5</a:t>
            </a:fld>
            <a:endParaRPr lang="en-US" dirty="0"/>
          </a:p>
        </p:txBody>
      </p:sp>
    </p:spTree>
    <p:extLst>
      <p:ext uri="{BB962C8B-B14F-4D97-AF65-F5344CB8AC3E}">
        <p14:creationId xmlns:p14="http://schemas.microsoft.com/office/powerpoint/2010/main" val="144280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1203">
                                            <p:txEl>
                                              <p:pRg st="3" end="3"/>
                                            </p:txEl>
                                          </p:spTgt>
                                        </p:tgtEl>
                                        <p:attrNameLst>
                                          <p:attrName>style.visibility</p:attrName>
                                        </p:attrNameLst>
                                      </p:cBhvr>
                                      <p:to>
                                        <p:strVal val="visible"/>
                                      </p:to>
                                    </p:set>
                                    <p:anim calcmode="lin" valueType="num">
                                      <p:cBhvr additive="base">
                                        <p:cTn id="16"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1203">
                                            <p:txEl>
                                              <p:pRg st="3" end="3"/>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1203">
                                            <p:txEl>
                                              <p:pRg st="4" end="4"/>
                                            </p:txEl>
                                          </p:spTgt>
                                        </p:tgtEl>
                                        <p:attrNameLst>
                                          <p:attrName>style.visibility</p:attrName>
                                        </p:attrNameLst>
                                      </p:cBhvr>
                                      <p:to>
                                        <p:strVal val="visible"/>
                                      </p:to>
                                    </p:set>
                                    <p:anim calcmode="lin" valueType="num">
                                      <p:cBhvr additive="base">
                                        <p:cTn id="20"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1203">
                                            <p:txEl>
                                              <p:pRg st="4" end="4"/>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1203">
                                            <p:txEl>
                                              <p:pRg st="5" end="5"/>
                                            </p:txEl>
                                          </p:spTgt>
                                        </p:tgtEl>
                                        <p:attrNameLst>
                                          <p:attrName>style.visibility</p:attrName>
                                        </p:attrNameLst>
                                      </p:cBhvr>
                                      <p:to>
                                        <p:strVal val="visible"/>
                                      </p:to>
                                    </p:set>
                                    <p:anim calcmode="lin" valueType="num">
                                      <p:cBhvr additive="base">
                                        <p:cTn id="24" dur="500" fill="hold"/>
                                        <p:tgtEl>
                                          <p:spTgt spid="5120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1203">
                                            <p:txEl>
                                              <p:pRg st="5" end="5"/>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1203">
                                            <p:txEl>
                                              <p:pRg st="6" end="6"/>
                                            </p:txEl>
                                          </p:spTgt>
                                        </p:tgtEl>
                                        <p:attrNameLst>
                                          <p:attrName>style.visibility</p:attrName>
                                        </p:attrNameLst>
                                      </p:cBhvr>
                                      <p:to>
                                        <p:strVal val="visible"/>
                                      </p:to>
                                    </p:set>
                                    <p:anim calcmode="lin" valueType="num">
                                      <p:cBhvr additive="base">
                                        <p:cTn id="28" dur="500" fill="hold"/>
                                        <p:tgtEl>
                                          <p:spTgt spid="51203">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1203">
                                            <p:txEl>
                                              <p:pRg st="6" end="6"/>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1203">
                                            <p:txEl>
                                              <p:pRg st="7" end="7"/>
                                            </p:txEl>
                                          </p:spTgt>
                                        </p:tgtEl>
                                        <p:attrNameLst>
                                          <p:attrName>style.visibility</p:attrName>
                                        </p:attrNameLst>
                                      </p:cBhvr>
                                      <p:to>
                                        <p:strVal val="visible"/>
                                      </p:to>
                                    </p:set>
                                    <p:anim calcmode="lin" valueType="num">
                                      <p:cBhvr additive="base">
                                        <p:cTn id="32" dur="500" fill="hold"/>
                                        <p:tgtEl>
                                          <p:spTgt spid="51203">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120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524000" y="272122"/>
            <a:ext cx="7620000" cy="641350"/>
          </a:xfrm>
        </p:spPr>
        <p:txBody>
          <a:bodyPr>
            <a:normAutofit fontScale="90000"/>
          </a:bodyPr>
          <a:lstStyle/>
          <a:p>
            <a:r>
              <a:rPr lang="en-US" altLang="en-US" sz="3600" b="1" dirty="0" smtClean="0"/>
              <a:t>How Does a CAT Work?</a:t>
            </a:r>
            <a:br>
              <a:rPr lang="en-US" altLang="en-US" sz="3600" b="1" dirty="0" smtClean="0"/>
            </a:br>
            <a:r>
              <a:rPr lang="en-US" altLang="en-US" sz="2200" b="1" dirty="0" smtClean="0"/>
              <a:t>Example: A Student of Average Ability</a:t>
            </a:r>
          </a:p>
        </p:txBody>
      </p:sp>
      <p:cxnSp>
        <p:nvCxnSpPr>
          <p:cNvPr id="53251" name="AutoShape 58"/>
          <p:cNvCxnSpPr>
            <a:cxnSpLocks noChangeShapeType="1"/>
          </p:cNvCxnSpPr>
          <p:nvPr/>
        </p:nvCxnSpPr>
        <p:spPr bwMode="auto">
          <a:xfrm>
            <a:off x="2903538" y="1631950"/>
            <a:ext cx="9525" cy="43529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3252" name="AutoShape 57"/>
          <p:cNvCxnSpPr>
            <a:cxnSpLocks noChangeShapeType="1"/>
          </p:cNvCxnSpPr>
          <p:nvPr/>
        </p:nvCxnSpPr>
        <p:spPr bwMode="auto">
          <a:xfrm>
            <a:off x="2913063" y="5975350"/>
            <a:ext cx="52959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104" name="Text Box 56"/>
          <p:cNvSpPr txBox="1">
            <a:spLocks noChangeArrowheads="1"/>
          </p:cNvSpPr>
          <p:nvPr/>
        </p:nvSpPr>
        <p:spPr bwMode="auto">
          <a:xfrm>
            <a:off x="1263108" y="2480432"/>
            <a:ext cx="409575" cy="2713867"/>
          </a:xfrm>
          <a:prstGeom prst="rect">
            <a:avLst/>
          </a:prstGeom>
          <a:solidFill>
            <a:srgbClr val="FFFFFF"/>
          </a:solidFill>
          <a:ln w="9525">
            <a:noFill/>
            <a:miter lim="800000"/>
            <a:headEnd/>
            <a:tailEnd/>
          </a:ln>
        </p:spPr>
        <p:txBody>
          <a:bodyPr vert="vert270"/>
          <a:lstStyle/>
          <a:p>
            <a:pPr algn="ctr" eaLnBrk="1" hangingPunct="1">
              <a:defRPr/>
            </a:pPr>
            <a:r>
              <a:rPr lang="en-US" sz="1600" b="1" dirty="0">
                <a:latin typeface="Calibri" pitchFamily="34" charset="0"/>
                <a:ea typeface="Calibri" pitchFamily="34" charset="0"/>
                <a:cs typeface="Times New Roman" pitchFamily="18" charset="0"/>
              </a:rPr>
              <a:t>Ability</a:t>
            </a:r>
            <a:endParaRPr lang="en-US" sz="2800" b="1" dirty="0">
              <a:cs typeface="Arial" pitchFamily="34" charset="0"/>
            </a:endParaRPr>
          </a:p>
        </p:txBody>
      </p:sp>
      <p:sp>
        <p:nvSpPr>
          <p:cNvPr id="53254" name="Text Box 55"/>
          <p:cNvSpPr txBox="1">
            <a:spLocks noChangeArrowheads="1"/>
          </p:cNvSpPr>
          <p:nvPr/>
        </p:nvSpPr>
        <p:spPr bwMode="auto">
          <a:xfrm>
            <a:off x="1846263" y="3736975"/>
            <a:ext cx="914401"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dirty="0">
                <a:latin typeface="Calibri" panose="020F0502020204030204" pitchFamily="34" charset="0"/>
                <a:ea typeface="Calibri" panose="020F0502020204030204" pitchFamily="34" charset="0"/>
                <a:cs typeface="Times New Roman" panose="02020603050405020304" pitchFamily="18" charset="0"/>
              </a:rPr>
              <a:t>Medium</a:t>
            </a:r>
            <a:endParaRPr lang="en-US" altLang="en-US" sz="1600" dirty="0">
              <a:ea typeface="Calibri" panose="020F0502020204030204" pitchFamily="34" charset="0"/>
              <a:cs typeface="Arial" panose="020B0604020202020204" pitchFamily="34" charset="0"/>
            </a:endParaRPr>
          </a:p>
        </p:txBody>
      </p:sp>
      <p:sp>
        <p:nvSpPr>
          <p:cNvPr id="53255" name="Text Box 54"/>
          <p:cNvSpPr txBox="1">
            <a:spLocks noChangeArrowheads="1"/>
          </p:cNvSpPr>
          <p:nvPr/>
        </p:nvSpPr>
        <p:spPr bwMode="auto">
          <a:xfrm>
            <a:off x="1751013" y="4375151"/>
            <a:ext cx="1104900"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dirty="0">
                <a:latin typeface="Calibri" panose="020F0502020204030204" pitchFamily="34" charset="0"/>
                <a:ea typeface="Calibri" panose="020F0502020204030204" pitchFamily="34" charset="0"/>
                <a:cs typeface="Times New Roman" panose="02020603050405020304" pitchFamily="18" charset="0"/>
              </a:rPr>
              <a:t>Med-Low</a:t>
            </a:r>
            <a:endParaRPr lang="en-US" altLang="en-US" sz="1600" dirty="0">
              <a:ea typeface="Calibri" panose="020F0502020204030204" pitchFamily="34" charset="0"/>
              <a:cs typeface="Arial" panose="020B0604020202020204" pitchFamily="34" charset="0"/>
            </a:endParaRPr>
          </a:p>
        </p:txBody>
      </p:sp>
      <p:sp>
        <p:nvSpPr>
          <p:cNvPr id="53256" name="Text Box 53"/>
          <p:cNvSpPr txBox="1">
            <a:spLocks noChangeArrowheads="1"/>
          </p:cNvSpPr>
          <p:nvPr/>
        </p:nvSpPr>
        <p:spPr bwMode="auto">
          <a:xfrm>
            <a:off x="1998663" y="4956175"/>
            <a:ext cx="857250" cy="238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dirty="0">
                <a:latin typeface="Calibri" panose="020F0502020204030204" pitchFamily="34" charset="0"/>
                <a:ea typeface="Calibri" panose="020F0502020204030204" pitchFamily="34" charset="0"/>
                <a:cs typeface="Times New Roman" panose="02020603050405020304" pitchFamily="18" charset="0"/>
              </a:rPr>
              <a:t>Low</a:t>
            </a:r>
            <a:endParaRPr lang="en-US" altLang="en-US" sz="1600" dirty="0">
              <a:ea typeface="Calibri" panose="020F0502020204030204" pitchFamily="34" charset="0"/>
              <a:cs typeface="Arial" panose="020B0604020202020204" pitchFamily="34" charset="0"/>
            </a:endParaRPr>
          </a:p>
        </p:txBody>
      </p:sp>
      <p:sp>
        <p:nvSpPr>
          <p:cNvPr id="53257" name="Text Box 52"/>
          <p:cNvSpPr txBox="1">
            <a:spLocks noChangeArrowheads="1"/>
          </p:cNvSpPr>
          <p:nvPr/>
        </p:nvSpPr>
        <p:spPr bwMode="auto">
          <a:xfrm>
            <a:off x="1893888" y="5556250"/>
            <a:ext cx="962025" cy="2349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dirty="0">
                <a:latin typeface="Calibri" panose="020F0502020204030204" pitchFamily="34" charset="0"/>
                <a:ea typeface="Calibri" panose="020F0502020204030204" pitchFamily="34" charset="0"/>
                <a:cs typeface="Times New Roman" panose="02020603050405020304" pitchFamily="18" charset="0"/>
              </a:rPr>
              <a:t>Very Low</a:t>
            </a:r>
            <a:endParaRPr lang="en-US" altLang="en-US" sz="1600" dirty="0">
              <a:ea typeface="Calibri" panose="020F0502020204030204" pitchFamily="34" charset="0"/>
              <a:cs typeface="Arial" panose="020B0604020202020204" pitchFamily="34" charset="0"/>
            </a:endParaRPr>
          </a:p>
        </p:txBody>
      </p:sp>
      <p:cxnSp>
        <p:nvCxnSpPr>
          <p:cNvPr id="53258" name="AutoShape 51"/>
          <p:cNvCxnSpPr>
            <a:cxnSpLocks noChangeShapeType="1"/>
          </p:cNvCxnSpPr>
          <p:nvPr/>
        </p:nvCxnSpPr>
        <p:spPr bwMode="auto">
          <a:xfrm>
            <a:off x="2055813" y="5356225"/>
            <a:ext cx="6153150" cy="0"/>
          </a:xfrm>
          <a:prstGeom prst="straightConnector1">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cxnSp>
      <p:sp>
        <p:nvSpPr>
          <p:cNvPr id="53259" name="Text Box 50"/>
          <p:cNvSpPr txBox="1">
            <a:spLocks noChangeArrowheads="1"/>
          </p:cNvSpPr>
          <p:nvPr/>
        </p:nvSpPr>
        <p:spPr bwMode="auto">
          <a:xfrm>
            <a:off x="1751013" y="3203575"/>
            <a:ext cx="1104900" cy="2857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dirty="0">
                <a:latin typeface="Calibri" panose="020F0502020204030204" pitchFamily="34" charset="0"/>
                <a:ea typeface="Calibri" panose="020F0502020204030204" pitchFamily="34" charset="0"/>
                <a:cs typeface="Times New Roman" panose="02020603050405020304" pitchFamily="18" charset="0"/>
              </a:rPr>
              <a:t>Med-High</a:t>
            </a:r>
            <a:endParaRPr lang="en-US" altLang="en-US" sz="1600" dirty="0">
              <a:ea typeface="Calibri" panose="020F0502020204030204" pitchFamily="34" charset="0"/>
              <a:cs typeface="Arial" panose="020B0604020202020204" pitchFamily="34" charset="0"/>
            </a:endParaRPr>
          </a:p>
        </p:txBody>
      </p:sp>
      <p:sp>
        <p:nvSpPr>
          <p:cNvPr id="53260" name="Text Box 49"/>
          <p:cNvSpPr txBox="1">
            <a:spLocks noChangeArrowheads="1"/>
          </p:cNvSpPr>
          <p:nvPr/>
        </p:nvSpPr>
        <p:spPr bwMode="auto">
          <a:xfrm>
            <a:off x="2055813" y="2651125"/>
            <a:ext cx="800100" cy="238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latin typeface="Calibri" panose="020F0502020204030204" pitchFamily="34" charset="0"/>
                <a:ea typeface="Calibri" panose="020F0502020204030204" pitchFamily="34" charset="0"/>
                <a:cs typeface="Times New Roman" panose="02020603050405020304" pitchFamily="18" charset="0"/>
              </a:rPr>
              <a:t>High</a:t>
            </a:r>
            <a:endParaRPr lang="en-US" altLang="en-US" sz="1600">
              <a:ea typeface="Calibri" panose="020F0502020204030204" pitchFamily="34" charset="0"/>
              <a:cs typeface="Arial" panose="020B0604020202020204" pitchFamily="34" charset="0"/>
            </a:endParaRPr>
          </a:p>
        </p:txBody>
      </p:sp>
      <p:cxnSp>
        <p:nvCxnSpPr>
          <p:cNvPr id="53261" name="AutoShape 48"/>
          <p:cNvCxnSpPr>
            <a:cxnSpLocks noChangeShapeType="1"/>
          </p:cNvCxnSpPr>
          <p:nvPr/>
        </p:nvCxnSpPr>
        <p:spPr bwMode="auto">
          <a:xfrm>
            <a:off x="1998663" y="2393950"/>
            <a:ext cx="6343650" cy="0"/>
          </a:xfrm>
          <a:prstGeom prst="straightConnector1">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cxnSp>
      <p:sp>
        <p:nvSpPr>
          <p:cNvPr id="53262" name="Text Box 47"/>
          <p:cNvSpPr txBox="1">
            <a:spLocks noChangeArrowheads="1"/>
          </p:cNvSpPr>
          <p:nvPr/>
        </p:nvSpPr>
        <p:spPr bwMode="auto">
          <a:xfrm>
            <a:off x="1846263" y="1974850"/>
            <a:ext cx="100965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dirty="0">
                <a:latin typeface="Calibri" panose="020F0502020204030204" pitchFamily="34" charset="0"/>
                <a:ea typeface="Calibri" panose="020F0502020204030204" pitchFamily="34" charset="0"/>
                <a:cs typeface="Times New Roman" panose="02020603050405020304" pitchFamily="18" charset="0"/>
              </a:rPr>
              <a:t>Very High</a:t>
            </a:r>
            <a:endParaRPr lang="en-US" altLang="en-US" sz="1600" dirty="0">
              <a:ea typeface="Calibri" panose="020F0502020204030204" pitchFamily="34" charset="0"/>
              <a:cs typeface="Arial" panose="020B0604020202020204" pitchFamily="34" charset="0"/>
            </a:endParaRPr>
          </a:p>
        </p:txBody>
      </p:sp>
      <p:cxnSp>
        <p:nvCxnSpPr>
          <p:cNvPr id="53263" name="AutoShape 45"/>
          <p:cNvCxnSpPr>
            <a:cxnSpLocks noChangeShapeType="1"/>
          </p:cNvCxnSpPr>
          <p:nvPr/>
        </p:nvCxnSpPr>
        <p:spPr bwMode="auto">
          <a:xfrm>
            <a:off x="3675063" y="5794375"/>
            <a:ext cx="0" cy="3143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3264" name="AutoShape 44"/>
          <p:cNvCxnSpPr>
            <a:cxnSpLocks noChangeShapeType="1"/>
          </p:cNvCxnSpPr>
          <p:nvPr/>
        </p:nvCxnSpPr>
        <p:spPr bwMode="auto">
          <a:xfrm>
            <a:off x="4065588" y="5803900"/>
            <a:ext cx="0" cy="3143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3265" name="AutoShape 43"/>
          <p:cNvCxnSpPr>
            <a:cxnSpLocks noChangeShapeType="1"/>
          </p:cNvCxnSpPr>
          <p:nvPr/>
        </p:nvCxnSpPr>
        <p:spPr bwMode="auto">
          <a:xfrm>
            <a:off x="4427538" y="5803900"/>
            <a:ext cx="0" cy="3143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3266" name="AutoShape 42"/>
          <p:cNvCxnSpPr>
            <a:cxnSpLocks noChangeShapeType="1"/>
          </p:cNvCxnSpPr>
          <p:nvPr/>
        </p:nvCxnSpPr>
        <p:spPr bwMode="auto">
          <a:xfrm>
            <a:off x="4770438" y="5803900"/>
            <a:ext cx="0" cy="3143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3267" name="AutoShape 41"/>
          <p:cNvCxnSpPr>
            <a:cxnSpLocks noChangeShapeType="1"/>
          </p:cNvCxnSpPr>
          <p:nvPr/>
        </p:nvCxnSpPr>
        <p:spPr bwMode="auto">
          <a:xfrm>
            <a:off x="5103813" y="5803900"/>
            <a:ext cx="0" cy="3143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3268" name="AutoShape 40"/>
          <p:cNvCxnSpPr>
            <a:cxnSpLocks noChangeShapeType="1"/>
          </p:cNvCxnSpPr>
          <p:nvPr/>
        </p:nvCxnSpPr>
        <p:spPr bwMode="auto">
          <a:xfrm>
            <a:off x="5437188" y="5794375"/>
            <a:ext cx="0" cy="3143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3269" name="AutoShape 39"/>
          <p:cNvCxnSpPr>
            <a:cxnSpLocks noChangeShapeType="1"/>
          </p:cNvCxnSpPr>
          <p:nvPr/>
        </p:nvCxnSpPr>
        <p:spPr bwMode="auto">
          <a:xfrm>
            <a:off x="5818188" y="5803900"/>
            <a:ext cx="0" cy="3143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3270" name="AutoShape 38"/>
          <p:cNvCxnSpPr>
            <a:cxnSpLocks noChangeShapeType="1"/>
          </p:cNvCxnSpPr>
          <p:nvPr/>
        </p:nvCxnSpPr>
        <p:spPr bwMode="auto">
          <a:xfrm>
            <a:off x="6161088" y="5803900"/>
            <a:ext cx="0" cy="3143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3271" name="Text Box 37"/>
          <p:cNvSpPr txBox="1">
            <a:spLocks noChangeArrowheads="1"/>
          </p:cNvSpPr>
          <p:nvPr/>
        </p:nvSpPr>
        <p:spPr bwMode="auto">
          <a:xfrm>
            <a:off x="1741488" y="6289675"/>
            <a:ext cx="1123950" cy="333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dirty="0">
                <a:latin typeface="Calibri" panose="020F0502020204030204" pitchFamily="34" charset="0"/>
                <a:ea typeface="Calibri" panose="020F0502020204030204" pitchFamily="34" charset="0"/>
                <a:cs typeface="Times New Roman" panose="02020603050405020304" pitchFamily="18" charset="0"/>
              </a:rPr>
              <a:t>Test Questions</a:t>
            </a:r>
            <a:endParaRPr lang="en-US" altLang="en-US" sz="1200" b="1" dirty="0">
              <a:ea typeface="Calibri" panose="020F0502020204030204" pitchFamily="34" charset="0"/>
              <a:cs typeface="Arial" panose="020B0604020202020204" pitchFamily="34" charset="0"/>
            </a:endParaRPr>
          </a:p>
        </p:txBody>
      </p:sp>
      <p:sp>
        <p:nvSpPr>
          <p:cNvPr id="53272" name="Text Box 59"/>
          <p:cNvSpPr txBox="1">
            <a:spLocks noChangeArrowheads="1"/>
          </p:cNvSpPr>
          <p:nvPr/>
        </p:nvSpPr>
        <p:spPr bwMode="auto">
          <a:xfrm>
            <a:off x="1655631" y="6518275"/>
            <a:ext cx="1209807" cy="238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latin typeface="Calibri" panose="020F0502020204030204" pitchFamily="34" charset="0"/>
                <a:ea typeface="Calibri" panose="020F0502020204030204" pitchFamily="34" charset="0"/>
                <a:cs typeface="Times New Roman" panose="02020603050405020304" pitchFamily="18" charset="0"/>
              </a:rPr>
              <a:t>Answers (R/W)</a:t>
            </a:r>
            <a:endParaRPr lang="en-US" altLang="en-US" sz="2000" b="1" dirty="0">
              <a:ea typeface="Calibri" panose="020F0502020204030204" pitchFamily="34" charset="0"/>
              <a:cs typeface="Arial" panose="020B0604020202020204" pitchFamily="34" charset="0"/>
            </a:endParaRPr>
          </a:p>
        </p:txBody>
      </p:sp>
      <p:sp>
        <p:nvSpPr>
          <p:cNvPr id="53273" name="Text Box 36"/>
          <p:cNvSpPr txBox="1">
            <a:spLocks noChangeArrowheads="1"/>
          </p:cNvSpPr>
          <p:nvPr/>
        </p:nvSpPr>
        <p:spPr bwMode="auto">
          <a:xfrm>
            <a:off x="3179763" y="6213475"/>
            <a:ext cx="238125" cy="238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latin typeface="Calibri" panose="020F0502020204030204" pitchFamily="34" charset="0"/>
                <a:ea typeface="Calibri" panose="020F0502020204030204" pitchFamily="34" charset="0"/>
                <a:cs typeface="Times New Roman" panose="02020603050405020304" pitchFamily="18" charset="0"/>
              </a:rPr>
              <a:t>1</a:t>
            </a:r>
            <a:endParaRPr lang="en-US" altLang="en-US" sz="2000">
              <a:ea typeface="Calibri" panose="020F0502020204030204" pitchFamily="34" charset="0"/>
              <a:cs typeface="Arial" panose="020B0604020202020204" pitchFamily="34" charset="0"/>
            </a:endParaRPr>
          </a:p>
        </p:txBody>
      </p:sp>
      <p:sp>
        <p:nvSpPr>
          <p:cNvPr id="53274" name="Text Box 35"/>
          <p:cNvSpPr txBox="1">
            <a:spLocks noChangeArrowheads="1"/>
          </p:cNvSpPr>
          <p:nvPr/>
        </p:nvSpPr>
        <p:spPr bwMode="auto">
          <a:xfrm>
            <a:off x="3570288" y="6213475"/>
            <a:ext cx="238125" cy="238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latin typeface="Calibri" panose="020F0502020204030204" pitchFamily="34" charset="0"/>
                <a:ea typeface="Calibri" panose="020F0502020204030204" pitchFamily="34" charset="0"/>
                <a:cs typeface="Times New Roman" panose="02020603050405020304" pitchFamily="18" charset="0"/>
              </a:rPr>
              <a:t>2</a:t>
            </a:r>
            <a:endParaRPr lang="en-US" altLang="en-US" sz="2000">
              <a:ea typeface="Calibri" panose="020F0502020204030204" pitchFamily="34" charset="0"/>
              <a:cs typeface="Arial" panose="020B0604020202020204" pitchFamily="34" charset="0"/>
            </a:endParaRPr>
          </a:p>
        </p:txBody>
      </p:sp>
      <p:sp>
        <p:nvSpPr>
          <p:cNvPr id="53275" name="Text Box 34"/>
          <p:cNvSpPr txBox="1">
            <a:spLocks noChangeArrowheads="1"/>
          </p:cNvSpPr>
          <p:nvPr/>
        </p:nvSpPr>
        <p:spPr bwMode="auto">
          <a:xfrm>
            <a:off x="3932238" y="6213475"/>
            <a:ext cx="238125" cy="238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latin typeface="Calibri" panose="020F0502020204030204" pitchFamily="34" charset="0"/>
                <a:ea typeface="Calibri" panose="020F0502020204030204" pitchFamily="34" charset="0"/>
                <a:cs typeface="Times New Roman" panose="02020603050405020304" pitchFamily="18" charset="0"/>
              </a:rPr>
              <a:t>3</a:t>
            </a:r>
            <a:endParaRPr lang="en-US" altLang="en-US" sz="2000">
              <a:ea typeface="Calibri" panose="020F0502020204030204" pitchFamily="34" charset="0"/>
              <a:cs typeface="Arial" panose="020B0604020202020204" pitchFamily="34" charset="0"/>
            </a:endParaRPr>
          </a:p>
        </p:txBody>
      </p:sp>
      <p:sp>
        <p:nvSpPr>
          <p:cNvPr id="53276" name="Text Box 33"/>
          <p:cNvSpPr txBox="1">
            <a:spLocks noChangeArrowheads="1"/>
          </p:cNvSpPr>
          <p:nvPr/>
        </p:nvSpPr>
        <p:spPr bwMode="auto">
          <a:xfrm>
            <a:off x="4294188" y="6213475"/>
            <a:ext cx="238125" cy="238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latin typeface="Calibri" panose="020F0502020204030204" pitchFamily="34" charset="0"/>
                <a:ea typeface="Calibri" panose="020F0502020204030204" pitchFamily="34" charset="0"/>
                <a:cs typeface="Times New Roman" panose="02020603050405020304" pitchFamily="18" charset="0"/>
              </a:rPr>
              <a:t>4</a:t>
            </a:r>
            <a:endParaRPr lang="en-US" altLang="en-US" sz="2000">
              <a:ea typeface="Calibri" panose="020F0502020204030204" pitchFamily="34" charset="0"/>
              <a:cs typeface="Arial" panose="020B0604020202020204" pitchFamily="34" charset="0"/>
            </a:endParaRPr>
          </a:p>
        </p:txBody>
      </p:sp>
      <p:sp>
        <p:nvSpPr>
          <p:cNvPr id="53277" name="Text Box 32"/>
          <p:cNvSpPr txBox="1">
            <a:spLocks noChangeArrowheads="1"/>
          </p:cNvSpPr>
          <p:nvPr/>
        </p:nvSpPr>
        <p:spPr bwMode="auto">
          <a:xfrm>
            <a:off x="4637088" y="6213475"/>
            <a:ext cx="238125" cy="238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latin typeface="Calibri" panose="020F0502020204030204" pitchFamily="34" charset="0"/>
                <a:ea typeface="Calibri" panose="020F0502020204030204" pitchFamily="34" charset="0"/>
                <a:cs typeface="Times New Roman" panose="02020603050405020304" pitchFamily="18" charset="0"/>
              </a:rPr>
              <a:t>5</a:t>
            </a:r>
            <a:endParaRPr lang="en-US" altLang="en-US" sz="2000">
              <a:ea typeface="Calibri" panose="020F0502020204030204" pitchFamily="34" charset="0"/>
              <a:cs typeface="Arial" panose="020B0604020202020204" pitchFamily="34" charset="0"/>
            </a:endParaRPr>
          </a:p>
        </p:txBody>
      </p:sp>
      <p:sp>
        <p:nvSpPr>
          <p:cNvPr id="53278" name="Text Box 31"/>
          <p:cNvSpPr txBox="1">
            <a:spLocks noChangeArrowheads="1"/>
          </p:cNvSpPr>
          <p:nvPr/>
        </p:nvSpPr>
        <p:spPr bwMode="auto">
          <a:xfrm>
            <a:off x="4989513" y="6213475"/>
            <a:ext cx="238125" cy="238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latin typeface="Calibri" panose="020F0502020204030204" pitchFamily="34" charset="0"/>
                <a:ea typeface="Calibri" panose="020F0502020204030204" pitchFamily="34" charset="0"/>
                <a:cs typeface="Times New Roman" panose="02020603050405020304" pitchFamily="18" charset="0"/>
              </a:rPr>
              <a:t>6</a:t>
            </a:r>
            <a:endParaRPr lang="en-US" altLang="en-US" sz="2000">
              <a:ea typeface="Calibri" panose="020F0502020204030204" pitchFamily="34" charset="0"/>
              <a:cs typeface="Arial" panose="020B0604020202020204" pitchFamily="34" charset="0"/>
            </a:endParaRPr>
          </a:p>
        </p:txBody>
      </p:sp>
      <p:sp>
        <p:nvSpPr>
          <p:cNvPr id="53279" name="Text Box 30"/>
          <p:cNvSpPr txBox="1">
            <a:spLocks noChangeArrowheads="1"/>
          </p:cNvSpPr>
          <p:nvPr/>
        </p:nvSpPr>
        <p:spPr bwMode="auto">
          <a:xfrm>
            <a:off x="5332413" y="6213475"/>
            <a:ext cx="238125" cy="238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latin typeface="Calibri" panose="020F0502020204030204" pitchFamily="34" charset="0"/>
                <a:ea typeface="Calibri" panose="020F0502020204030204" pitchFamily="34" charset="0"/>
                <a:cs typeface="Times New Roman" panose="02020603050405020304" pitchFamily="18" charset="0"/>
              </a:rPr>
              <a:t>7</a:t>
            </a:r>
            <a:endParaRPr lang="en-US" altLang="en-US" sz="2000">
              <a:ea typeface="Calibri" panose="020F0502020204030204" pitchFamily="34" charset="0"/>
              <a:cs typeface="Arial" panose="020B0604020202020204" pitchFamily="34" charset="0"/>
            </a:endParaRPr>
          </a:p>
        </p:txBody>
      </p:sp>
      <p:sp>
        <p:nvSpPr>
          <p:cNvPr id="53280" name="Text Box 29"/>
          <p:cNvSpPr txBox="1">
            <a:spLocks noChangeArrowheads="1"/>
          </p:cNvSpPr>
          <p:nvPr/>
        </p:nvSpPr>
        <p:spPr bwMode="auto">
          <a:xfrm>
            <a:off x="5703888" y="6213475"/>
            <a:ext cx="238125" cy="238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latin typeface="Calibri" panose="020F0502020204030204" pitchFamily="34" charset="0"/>
                <a:ea typeface="Calibri" panose="020F0502020204030204" pitchFamily="34" charset="0"/>
                <a:cs typeface="Times New Roman" panose="02020603050405020304" pitchFamily="18" charset="0"/>
              </a:rPr>
              <a:t>8</a:t>
            </a:r>
            <a:endParaRPr lang="en-US" altLang="en-US" sz="2000">
              <a:ea typeface="Calibri" panose="020F0502020204030204" pitchFamily="34" charset="0"/>
              <a:cs typeface="Arial" panose="020B0604020202020204" pitchFamily="34" charset="0"/>
            </a:endParaRPr>
          </a:p>
        </p:txBody>
      </p:sp>
      <p:sp>
        <p:nvSpPr>
          <p:cNvPr id="53281" name="Text Box 28"/>
          <p:cNvSpPr txBox="1">
            <a:spLocks noChangeArrowheads="1"/>
          </p:cNvSpPr>
          <p:nvPr/>
        </p:nvSpPr>
        <p:spPr bwMode="auto">
          <a:xfrm>
            <a:off x="6046788" y="6213475"/>
            <a:ext cx="238125" cy="238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latin typeface="Calibri" panose="020F0502020204030204" pitchFamily="34" charset="0"/>
                <a:ea typeface="Calibri" panose="020F0502020204030204" pitchFamily="34" charset="0"/>
                <a:cs typeface="Times New Roman" panose="02020603050405020304" pitchFamily="18" charset="0"/>
              </a:rPr>
              <a:t>9</a:t>
            </a:r>
            <a:endParaRPr lang="en-US" altLang="en-US" sz="2000">
              <a:ea typeface="Calibri" panose="020F0502020204030204" pitchFamily="34" charset="0"/>
              <a:cs typeface="Arial" panose="020B0604020202020204" pitchFamily="34" charset="0"/>
            </a:endParaRPr>
          </a:p>
        </p:txBody>
      </p:sp>
      <p:sp>
        <p:nvSpPr>
          <p:cNvPr id="53282" name="Text Box 27"/>
          <p:cNvSpPr txBox="1">
            <a:spLocks noChangeArrowheads="1"/>
          </p:cNvSpPr>
          <p:nvPr/>
        </p:nvSpPr>
        <p:spPr bwMode="auto">
          <a:xfrm>
            <a:off x="6389688" y="6213475"/>
            <a:ext cx="373062" cy="261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latin typeface="Calibri" panose="020F0502020204030204" pitchFamily="34" charset="0"/>
                <a:ea typeface="Calibri" panose="020F0502020204030204" pitchFamily="34" charset="0"/>
                <a:cs typeface="Times New Roman" panose="02020603050405020304" pitchFamily="18" charset="0"/>
              </a:rPr>
              <a:t>10</a:t>
            </a:r>
            <a:endParaRPr lang="en-US" altLang="en-US" sz="2000">
              <a:ea typeface="Calibri" panose="020F0502020204030204" pitchFamily="34" charset="0"/>
              <a:cs typeface="Arial" panose="020B0604020202020204" pitchFamily="34" charset="0"/>
            </a:endParaRPr>
          </a:p>
        </p:txBody>
      </p:sp>
      <p:sp>
        <p:nvSpPr>
          <p:cNvPr id="53283" name="Text Box 26"/>
          <p:cNvSpPr txBox="1">
            <a:spLocks noChangeArrowheads="1"/>
          </p:cNvSpPr>
          <p:nvPr/>
        </p:nvSpPr>
        <p:spPr bwMode="auto">
          <a:xfrm>
            <a:off x="6780213" y="6213475"/>
            <a:ext cx="371475" cy="238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a:ea typeface="Calibri" panose="020F0502020204030204" pitchFamily="34" charset="0"/>
              <a:cs typeface="Arial" panose="020B0604020202020204" pitchFamily="34" charset="0"/>
            </a:endParaRPr>
          </a:p>
        </p:txBody>
      </p:sp>
      <p:cxnSp>
        <p:nvCxnSpPr>
          <p:cNvPr id="53284" name="AutoShape 25"/>
          <p:cNvCxnSpPr>
            <a:cxnSpLocks noChangeShapeType="1"/>
          </p:cNvCxnSpPr>
          <p:nvPr/>
        </p:nvCxnSpPr>
        <p:spPr bwMode="auto">
          <a:xfrm>
            <a:off x="6923088" y="5832475"/>
            <a:ext cx="0" cy="3143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3285" name="AutoShape 24"/>
          <p:cNvCxnSpPr>
            <a:cxnSpLocks noChangeShapeType="1"/>
          </p:cNvCxnSpPr>
          <p:nvPr/>
        </p:nvCxnSpPr>
        <p:spPr bwMode="auto">
          <a:xfrm>
            <a:off x="6542088" y="5832475"/>
            <a:ext cx="0" cy="3143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3286" name="Text Box 1"/>
          <p:cNvSpPr txBox="1">
            <a:spLocks noChangeArrowheads="1"/>
          </p:cNvSpPr>
          <p:nvPr/>
        </p:nvSpPr>
        <p:spPr bwMode="auto">
          <a:xfrm>
            <a:off x="3048000" y="6518275"/>
            <a:ext cx="4494213" cy="2476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latin typeface="Calibri" panose="020F0502020204030204" pitchFamily="34" charset="0"/>
                <a:ea typeface="Calibri" panose="020F0502020204030204" pitchFamily="34" charset="0"/>
                <a:cs typeface="Times New Roman" panose="02020603050405020304" pitchFamily="18" charset="0"/>
              </a:rPr>
              <a:t>   </a:t>
            </a:r>
            <a:r>
              <a:rPr lang="en-US" altLang="en-US" sz="1200" b="1" dirty="0">
                <a:latin typeface="Calibri" panose="020F0502020204030204" pitchFamily="34" charset="0"/>
                <a:ea typeface="Calibri" panose="020F0502020204030204" pitchFamily="34" charset="0"/>
                <a:cs typeface="Times New Roman" panose="02020603050405020304" pitchFamily="18" charset="0"/>
              </a:rPr>
              <a:t>R        </a:t>
            </a:r>
            <a:r>
              <a:rPr lang="en-US" altLang="en-US" sz="1200" b="1" dirty="0" err="1">
                <a:latin typeface="Calibri" panose="020F0502020204030204" pitchFamily="34" charset="0"/>
                <a:ea typeface="Calibri" panose="020F0502020204030204" pitchFamily="34" charset="0"/>
                <a:cs typeface="Times New Roman" panose="02020603050405020304" pitchFamily="18" charset="0"/>
              </a:rPr>
              <a:t>R</a:t>
            </a:r>
            <a:r>
              <a:rPr lang="en-US" altLang="en-US" sz="1200" b="1" dirty="0">
                <a:latin typeface="Calibri" panose="020F0502020204030204" pitchFamily="34" charset="0"/>
                <a:ea typeface="Calibri" panose="020F0502020204030204" pitchFamily="34" charset="0"/>
                <a:cs typeface="Times New Roman" panose="02020603050405020304" pitchFamily="18" charset="0"/>
              </a:rPr>
              <a:t>        W       R       W       </a:t>
            </a:r>
            <a:r>
              <a:rPr lang="en-US" altLang="en-US" sz="1200" b="1" dirty="0" err="1">
                <a:latin typeface="Calibri" panose="020F0502020204030204" pitchFamily="34" charset="0"/>
                <a:ea typeface="Calibri" panose="020F0502020204030204" pitchFamily="34" charset="0"/>
                <a:cs typeface="Times New Roman" panose="02020603050405020304" pitchFamily="18" charset="0"/>
              </a:rPr>
              <a:t>W</a:t>
            </a:r>
            <a:r>
              <a:rPr lang="en-US" altLang="en-US" sz="1200" b="1" dirty="0">
                <a:latin typeface="Calibri" panose="020F0502020204030204" pitchFamily="34" charset="0"/>
                <a:ea typeface="Calibri" panose="020F0502020204030204" pitchFamily="34" charset="0"/>
                <a:cs typeface="Times New Roman" panose="02020603050405020304" pitchFamily="18" charset="0"/>
              </a:rPr>
              <a:t>      </a:t>
            </a:r>
            <a:r>
              <a:rPr lang="en-US" altLang="en-US" sz="1200" b="1" dirty="0" err="1">
                <a:latin typeface="Calibri" panose="020F0502020204030204" pitchFamily="34" charset="0"/>
                <a:ea typeface="Calibri" panose="020F0502020204030204" pitchFamily="34" charset="0"/>
                <a:cs typeface="Times New Roman" panose="02020603050405020304" pitchFamily="18" charset="0"/>
              </a:rPr>
              <a:t>W</a:t>
            </a:r>
            <a:r>
              <a:rPr lang="en-US" altLang="en-US" sz="1200" b="1" dirty="0">
                <a:latin typeface="Calibri" panose="020F0502020204030204" pitchFamily="34" charset="0"/>
                <a:ea typeface="Calibri" panose="020F0502020204030204" pitchFamily="34" charset="0"/>
                <a:cs typeface="Times New Roman" panose="02020603050405020304" pitchFamily="18" charset="0"/>
              </a:rPr>
              <a:t>       </a:t>
            </a:r>
            <a:r>
              <a:rPr lang="en-US" altLang="en-US" sz="1200" b="1" dirty="0" err="1">
                <a:latin typeface="Calibri" panose="020F0502020204030204" pitchFamily="34" charset="0"/>
                <a:ea typeface="Calibri" panose="020F0502020204030204" pitchFamily="34" charset="0"/>
                <a:cs typeface="Times New Roman" panose="02020603050405020304" pitchFamily="18" charset="0"/>
              </a:rPr>
              <a:t>W</a:t>
            </a:r>
            <a:r>
              <a:rPr lang="en-US" altLang="en-US" sz="1200" b="1" dirty="0">
                <a:latin typeface="Calibri" panose="020F0502020204030204" pitchFamily="34" charset="0"/>
                <a:ea typeface="Calibri" panose="020F0502020204030204" pitchFamily="34" charset="0"/>
                <a:cs typeface="Times New Roman" panose="02020603050405020304" pitchFamily="18" charset="0"/>
              </a:rPr>
              <a:t>      R       </a:t>
            </a:r>
            <a:r>
              <a:rPr lang="en-US" altLang="en-US" sz="1200" b="1" dirty="0" err="1">
                <a:latin typeface="Calibri" panose="020F0502020204030204" pitchFamily="34" charset="0"/>
                <a:ea typeface="Calibri" panose="020F0502020204030204" pitchFamily="34" charset="0"/>
                <a:cs typeface="Times New Roman" panose="02020603050405020304" pitchFamily="18" charset="0"/>
              </a:rPr>
              <a:t>R</a:t>
            </a:r>
            <a:r>
              <a:rPr lang="en-US" altLang="en-US" sz="1200" b="1" dirty="0">
                <a:latin typeface="Calibri" panose="020F0502020204030204" pitchFamily="34" charset="0"/>
                <a:ea typeface="Calibri" panose="020F0502020204030204" pitchFamily="34" charset="0"/>
                <a:cs typeface="Times New Roman" panose="02020603050405020304" pitchFamily="18" charset="0"/>
              </a:rPr>
              <a:t>          </a:t>
            </a:r>
            <a:endParaRPr lang="en-US" altLang="en-US" sz="1200" b="1" dirty="0">
              <a:ea typeface="Calibri" panose="020F0502020204030204" pitchFamily="34" charset="0"/>
              <a:cs typeface="Arial" panose="020B0604020202020204" pitchFamily="34" charset="0"/>
            </a:endParaRPr>
          </a:p>
        </p:txBody>
      </p:sp>
      <p:sp>
        <p:nvSpPr>
          <p:cNvPr id="53287" name="Oval 23"/>
          <p:cNvSpPr>
            <a:spLocks noChangeArrowheads="1"/>
          </p:cNvSpPr>
          <p:nvPr/>
        </p:nvSpPr>
        <p:spPr bwMode="auto">
          <a:xfrm flipH="1">
            <a:off x="3630613" y="2755900"/>
            <a:ext cx="44450" cy="57150"/>
          </a:xfrm>
          <a:prstGeom prst="ellipse">
            <a:avLst/>
          </a:prstGeom>
          <a:solidFill>
            <a:srgbClr val="000000"/>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3288" name="Oval 22"/>
          <p:cNvSpPr>
            <a:spLocks noChangeArrowheads="1"/>
          </p:cNvSpPr>
          <p:nvPr/>
        </p:nvSpPr>
        <p:spPr bwMode="auto">
          <a:xfrm flipH="1">
            <a:off x="4065588" y="2755900"/>
            <a:ext cx="44450" cy="57150"/>
          </a:xfrm>
          <a:prstGeom prst="ellipse">
            <a:avLst/>
          </a:prstGeom>
          <a:solidFill>
            <a:srgbClr val="000000"/>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3289" name="Oval 21"/>
          <p:cNvSpPr>
            <a:spLocks noChangeArrowheads="1"/>
          </p:cNvSpPr>
          <p:nvPr/>
        </p:nvSpPr>
        <p:spPr bwMode="auto">
          <a:xfrm flipH="1">
            <a:off x="4383088" y="4784725"/>
            <a:ext cx="44450" cy="57150"/>
          </a:xfrm>
          <a:prstGeom prst="ellipse">
            <a:avLst/>
          </a:prstGeom>
          <a:solidFill>
            <a:srgbClr val="000000"/>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3290" name="Oval 20"/>
          <p:cNvSpPr>
            <a:spLocks noChangeArrowheads="1"/>
          </p:cNvSpPr>
          <p:nvPr/>
        </p:nvSpPr>
        <p:spPr bwMode="auto">
          <a:xfrm flipH="1">
            <a:off x="4725988" y="3146425"/>
            <a:ext cx="44450" cy="57150"/>
          </a:xfrm>
          <a:prstGeom prst="ellipse">
            <a:avLst/>
          </a:prstGeom>
          <a:solidFill>
            <a:srgbClr val="000000"/>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3291" name="Oval 19"/>
          <p:cNvSpPr>
            <a:spLocks noChangeArrowheads="1"/>
          </p:cNvSpPr>
          <p:nvPr/>
        </p:nvSpPr>
        <p:spPr bwMode="auto">
          <a:xfrm flipH="1">
            <a:off x="5103813" y="3441700"/>
            <a:ext cx="44450" cy="57150"/>
          </a:xfrm>
          <a:prstGeom prst="ellipse">
            <a:avLst/>
          </a:prstGeom>
          <a:solidFill>
            <a:srgbClr val="000000"/>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3292" name="Oval 18"/>
          <p:cNvSpPr>
            <a:spLocks noChangeArrowheads="1"/>
          </p:cNvSpPr>
          <p:nvPr/>
        </p:nvSpPr>
        <p:spPr bwMode="auto">
          <a:xfrm flipH="1">
            <a:off x="5422900" y="3584575"/>
            <a:ext cx="44450" cy="57150"/>
          </a:xfrm>
          <a:prstGeom prst="ellipse">
            <a:avLst/>
          </a:prstGeom>
          <a:solidFill>
            <a:srgbClr val="000000"/>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3293" name="Oval 17"/>
          <p:cNvSpPr>
            <a:spLocks noChangeArrowheads="1"/>
          </p:cNvSpPr>
          <p:nvPr/>
        </p:nvSpPr>
        <p:spPr bwMode="auto">
          <a:xfrm flipH="1">
            <a:off x="5773738" y="3736975"/>
            <a:ext cx="44450" cy="57150"/>
          </a:xfrm>
          <a:prstGeom prst="ellipse">
            <a:avLst/>
          </a:prstGeom>
          <a:solidFill>
            <a:srgbClr val="000000"/>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3294" name="Oval 16"/>
          <p:cNvSpPr>
            <a:spLocks noChangeArrowheads="1"/>
          </p:cNvSpPr>
          <p:nvPr/>
        </p:nvSpPr>
        <p:spPr bwMode="auto">
          <a:xfrm flipH="1">
            <a:off x="6208713" y="3917950"/>
            <a:ext cx="44450" cy="57150"/>
          </a:xfrm>
          <a:prstGeom prst="ellipse">
            <a:avLst/>
          </a:prstGeom>
          <a:solidFill>
            <a:srgbClr val="000000"/>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3295" name="Oval 15"/>
          <p:cNvSpPr>
            <a:spLocks noChangeArrowheads="1"/>
          </p:cNvSpPr>
          <p:nvPr/>
        </p:nvSpPr>
        <p:spPr bwMode="auto">
          <a:xfrm flipH="1">
            <a:off x="6542088" y="3851275"/>
            <a:ext cx="44450" cy="57150"/>
          </a:xfrm>
          <a:prstGeom prst="ellipse">
            <a:avLst/>
          </a:prstGeom>
          <a:solidFill>
            <a:srgbClr val="000000"/>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3296" name="Oval 14"/>
          <p:cNvSpPr>
            <a:spLocks noChangeArrowheads="1"/>
          </p:cNvSpPr>
          <p:nvPr/>
        </p:nvSpPr>
        <p:spPr bwMode="auto">
          <a:xfrm flipH="1">
            <a:off x="6846888" y="3851275"/>
            <a:ext cx="44450" cy="57150"/>
          </a:xfrm>
          <a:prstGeom prst="ellipse">
            <a:avLst/>
          </a:prstGeom>
          <a:solidFill>
            <a:srgbClr val="000000"/>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53297" name="AutoShape 13"/>
          <p:cNvCxnSpPr>
            <a:cxnSpLocks noChangeShapeType="1"/>
          </p:cNvCxnSpPr>
          <p:nvPr/>
        </p:nvCxnSpPr>
        <p:spPr bwMode="auto">
          <a:xfrm flipH="1">
            <a:off x="3627438" y="1641475"/>
            <a:ext cx="46037" cy="371475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3298" name="AutoShape 12"/>
          <p:cNvCxnSpPr>
            <a:cxnSpLocks noChangeShapeType="1"/>
          </p:cNvCxnSpPr>
          <p:nvPr/>
        </p:nvCxnSpPr>
        <p:spPr bwMode="auto">
          <a:xfrm flipH="1">
            <a:off x="4065588" y="1641475"/>
            <a:ext cx="46037" cy="267652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3299" name="AutoShape 11"/>
          <p:cNvCxnSpPr>
            <a:cxnSpLocks noChangeShapeType="1"/>
          </p:cNvCxnSpPr>
          <p:nvPr/>
        </p:nvCxnSpPr>
        <p:spPr bwMode="auto">
          <a:xfrm flipH="1">
            <a:off x="4381500" y="3975100"/>
            <a:ext cx="46038" cy="162877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3300" name="AutoShape 10"/>
          <p:cNvCxnSpPr>
            <a:cxnSpLocks noChangeShapeType="1"/>
          </p:cNvCxnSpPr>
          <p:nvPr/>
        </p:nvCxnSpPr>
        <p:spPr bwMode="auto">
          <a:xfrm>
            <a:off x="4768850" y="2813050"/>
            <a:ext cx="0" cy="70485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3301" name="AutoShape 9"/>
          <p:cNvCxnSpPr>
            <a:cxnSpLocks noChangeShapeType="1"/>
          </p:cNvCxnSpPr>
          <p:nvPr/>
        </p:nvCxnSpPr>
        <p:spPr bwMode="auto">
          <a:xfrm>
            <a:off x="5103813" y="2965450"/>
            <a:ext cx="0" cy="100965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3302" name="AutoShape 8"/>
          <p:cNvCxnSpPr>
            <a:cxnSpLocks noChangeShapeType="1"/>
          </p:cNvCxnSpPr>
          <p:nvPr/>
        </p:nvCxnSpPr>
        <p:spPr bwMode="auto">
          <a:xfrm>
            <a:off x="5438775" y="3317875"/>
            <a:ext cx="0" cy="60007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3303" name="AutoShape 7"/>
          <p:cNvCxnSpPr>
            <a:cxnSpLocks noChangeShapeType="1"/>
          </p:cNvCxnSpPr>
          <p:nvPr/>
        </p:nvCxnSpPr>
        <p:spPr bwMode="auto">
          <a:xfrm>
            <a:off x="5818188" y="3517900"/>
            <a:ext cx="0" cy="50482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3304" name="AutoShape 6"/>
          <p:cNvCxnSpPr>
            <a:cxnSpLocks noChangeShapeType="1"/>
          </p:cNvCxnSpPr>
          <p:nvPr/>
        </p:nvCxnSpPr>
        <p:spPr bwMode="auto">
          <a:xfrm>
            <a:off x="6208713" y="3670300"/>
            <a:ext cx="0" cy="50482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3305" name="AutoShape 5"/>
          <p:cNvCxnSpPr>
            <a:cxnSpLocks noChangeShapeType="1"/>
          </p:cNvCxnSpPr>
          <p:nvPr/>
        </p:nvCxnSpPr>
        <p:spPr bwMode="auto">
          <a:xfrm>
            <a:off x="6542088" y="3698875"/>
            <a:ext cx="0" cy="40957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3306" name="AutoShape 4"/>
          <p:cNvCxnSpPr>
            <a:cxnSpLocks noChangeShapeType="1"/>
          </p:cNvCxnSpPr>
          <p:nvPr/>
        </p:nvCxnSpPr>
        <p:spPr bwMode="auto">
          <a:xfrm>
            <a:off x="6846888" y="3698875"/>
            <a:ext cx="0" cy="40957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050" name="Text Box 2"/>
          <p:cNvSpPr txBox="1">
            <a:spLocks noChangeArrowheads="1"/>
          </p:cNvSpPr>
          <p:nvPr/>
        </p:nvSpPr>
        <p:spPr bwMode="auto">
          <a:xfrm>
            <a:off x="1312731" y="5222311"/>
            <a:ext cx="371475" cy="885825"/>
          </a:xfrm>
          <a:prstGeom prst="rect">
            <a:avLst/>
          </a:prstGeom>
          <a:solidFill>
            <a:srgbClr val="FFFFFF"/>
          </a:solidFill>
          <a:ln w="9525">
            <a:noFill/>
            <a:miter lim="800000"/>
            <a:headEnd/>
            <a:tailEnd/>
          </a:ln>
        </p:spPr>
        <p:txBody>
          <a:bodyPr vert="vert270"/>
          <a:lstStyle/>
          <a:p>
            <a:pPr eaLnBrk="1" hangingPunct="1">
              <a:defRPr/>
            </a:pPr>
            <a:r>
              <a:rPr lang="en-US" sz="1400" b="1" dirty="0">
                <a:latin typeface="Calibri" pitchFamily="34" charset="0"/>
                <a:ea typeface="Calibri" pitchFamily="34" charset="0"/>
                <a:cs typeface="Times New Roman" pitchFamily="18" charset="0"/>
              </a:rPr>
              <a:t>Expanded</a:t>
            </a:r>
            <a:endParaRPr lang="en-US" sz="2000" b="1" dirty="0">
              <a:cs typeface="Arial" pitchFamily="34" charset="0"/>
            </a:endParaRPr>
          </a:p>
        </p:txBody>
      </p:sp>
      <p:sp>
        <p:nvSpPr>
          <p:cNvPr id="53308" name="Rectangle 6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6" name="Text Box 2"/>
          <p:cNvSpPr txBox="1">
            <a:spLocks noChangeArrowheads="1"/>
          </p:cNvSpPr>
          <p:nvPr/>
        </p:nvSpPr>
        <p:spPr bwMode="auto">
          <a:xfrm>
            <a:off x="1284156" y="1488511"/>
            <a:ext cx="371475" cy="885825"/>
          </a:xfrm>
          <a:prstGeom prst="rect">
            <a:avLst/>
          </a:prstGeom>
          <a:solidFill>
            <a:srgbClr val="FFFFFF"/>
          </a:solidFill>
          <a:ln w="9525">
            <a:noFill/>
            <a:miter lim="800000"/>
            <a:headEnd/>
            <a:tailEnd/>
          </a:ln>
        </p:spPr>
        <p:txBody>
          <a:bodyPr vert="vert270"/>
          <a:lstStyle/>
          <a:p>
            <a:pPr eaLnBrk="1" hangingPunct="1">
              <a:defRPr/>
            </a:pPr>
            <a:r>
              <a:rPr lang="en-US" sz="1400" b="1" dirty="0">
                <a:latin typeface="Calibri" pitchFamily="34" charset="0"/>
                <a:ea typeface="Calibri" pitchFamily="34" charset="0"/>
                <a:cs typeface="Times New Roman" pitchFamily="18" charset="0"/>
              </a:rPr>
              <a:t>Expanded</a:t>
            </a:r>
            <a:endParaRPr lang="en-US" sz="2000" b="1" dirty="0">
              <a:cs typeface="Arial" pitchFamily="34" charset="0"/>
            </a:endParaRPr>
          </a:p>
        </p:txBody>
      </p:sp>
      <p:sp>
        <p:nvSpPr>
          <p:cNvPr id="53310" name="Oval 20"/>
          <p:cNvSpPr>
            <a:spLocks noChangeArrowheads="1"/>
          </p:cNvSpPr>
          <p:nvPr/>
        </p:nvSpPr>
        <p:spPr bwMode="auto">
          <a:xfrm flipH="1" flipV="1">
            <a:off x="3189288" y="3838575"/>
            <a:ext cx="46037" cy="46038"/>
          </a:xfrm>
          <a:prstGeom prst="ellipse">
            <a:avLst/>
          </a:prstGeom>
          <a:solidFill>
            <a:srgbClr val="000000"/>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3" name="Picture 2"/>
          <p:cNvPicPr>
            <a:picLocks noChangeAspect="1"/>
          </p:cNvPicPr>
          <p:nvPr/>
        </p:nvPicPr>
        <p:blipFill rotWithShape="1">
          <a:blip r:embed="rId3"/>
          <a:srcRect l="3210" t="6587" r="6324" b="6470"/>
          <a:stretch/>
        </p:blipFill>
        <p:spPr>
          <a:xfrm>
            <a:off x="6542087" y="1094447"/>
            <a:ext cx="1963511" cy="916305"/>
          </a:xfrm>
          <a:prstGeom prst="rect">
            <a:avLst/>
          </a:prstGeom>
          <a:effectLst>
            <a:glow rad="127000">
              <a:schemeClr val="bg2"/>
            </a:glow>
          </a:effectLst>
        </p:spPr>
      </p:pic>
      <p:sp>
        <p:nvSpPr>
          <p:cNvPr id="6" name="Right Brace 5"/>
          <p:cNvSpPr/>
          <p:nvPr/>
        </p:nvSpPr>
        <p:spPr>
          <a:xfrm>
            <a:off x="6891338" y="3286061"/>
            <a:ext cx="650875" cy="1466850"/>
          </a:xfrm>
          <a:prstGeom prst="rightBrace">
            <a:avLst/>
          </a:prstGeom>
          <a:effectLst>
            <a:glow rad="127000">
              <a:schemeClr val="accent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7615238" y="3851275"/>
            <a:ext cx="1300162" cy="369332"/>
          </a:xfrm>
          <a:prstGeom prst="rect">
            <a:avLst/>
          </a:prstGeom>
          <a:noFill/>
        </p:spPr>
        <p:txBody>
          <a:bodyPr wrap="square" rtlCol="0">
            <a:spAutoFit/>
          </a:bodyPr>
          <a:lstStyle/>
          <a:p>
            <a:r>
              <a:rPr lang="en-US" b="1" dirty="0" smtClean="0">
                <a:solidFill>
                  <a:schemeClr val="accent1">
                    <a:lumMod val="75000"/>
                  </a:schemeClr>
                </a:solidFill>
              </a:rPr>
              <a:t>PATTERN</a:t>
            </a:r>
            <a:endParaRPr lang="en-US" b="1" dirty="0">
              <a:solidFill>
                <a:schemeClr val="accent1">
                  <a:lumMod val="75000"/>
                </a:schemeClr>
              </a:solidFill>
            </a:endParaRPr>
          </a:p>
        </p:txBody>
      </p:sp>
      <p:sp>
        <p:nvSpPr>
          <p:cNvPr id="9" name="Slide Number Placeholder 8"/>
          <p:cNvSpPr>
            <a:spLocks noGrp="1"/>
          </p:cNvSpPr>
          <p:nvPr>
            <p:ph type="sldNum" sz="quarter" idx="12"/>
          </p:nvPr>
        </p:nvSpPr>
        <p:spPr/>
        <p:txBody>
          <a:bodyPr/>
          <a:lstStyle/>
          <a:p>
            <a:fld id="{E7918F22-7EAD-48B3-BC13-6B176E228580}" type="slidenum">
              <a:rPr lang="en-US" smtClean="0"/>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524000" y="228600"/>
            <a:ext cx="7620000" cy="639762"/>
          </a:xfrm>
        </p:spPr>
        <p:txBody>
          <a:bodyPr>
            <a:noAutofit/>
          </a:bodyPr>
          <a:lstStyle/>
          <a:p>
            <a:r>
              <a:rPr lang="en-US" altLang="en-US" sz="3600" b="1" dirty="0" smtClean="0"/>
              <a:t>Scoring the CAT</a:t>
            </a:r>
          </a:p>
        </p:txBody>
      </p:sp>
      <p:sp>
        <p:nvSpPr>
          <p:cNvPr id="23555" name="Content Placeholder 2"/>
          <p:cNvSpPr>
            <a:spLocks noGrp="1"/>
          </p:cNvSpPr>
          <p:nvPr>
            <p:ph idx="4294967295"/>
          </p:nvPr>
        </p:nvSpPr>
        <p:spPr bwMode="auto">
          <a:xfrm>
            <a:off x="1752600" y="990600"/>
            <a:ext cx="7239000" cy="5562600"/>
          </a:xfrm>
          <a:prstGeom prst="rect">
            <a:avLst/>
          </a:prstGeom>
          <a:extLst/>
        </p:spPr>
        <p:txBody>
          <a:bodyPr>
            <a:normAutofit lnSpcReduction="10000"/>
          </a:bodyPr>
          <a:lstStyle/>
          <a:p>
            <a:pPr marL="0" lvl="1" indent="0">
              <a:spcBef>
                <a:spcPts val="150"/>
              </a:spcBef>
              <a:spcAft>
                <a:spcPts val="150"/>
              </a:spcAft>
              <a:buSzPct val="80000"/>
              <a:buNone/>
              <a:defRPr/>
            </a:pPr>
            <a:r>
              <a:rPr lang="en-US" altLang="en-US" sz="2600" dirty="0">
                <a:solidFill>
                  <a:srgbClr val="572314"/>
                </a:solidFill>
                <a:cs typeface="Times New Roman" panose="02020603050405020304" pitchFamily="18" charset="0"/>
              </a:rPr>
              <a:t>Final scale scores are based on item </a:t>
            </a:r>
            <a:r>
              <a:rPr lang="en-US" altLang="en-US" sz="2600" b="1" dirty="0" smtClean="0">
                <a:solidFill>
                  <a:srgbClr val="572314"/>
                </a:solidFill>
                <a:effectLst>
                  <a:outerShdw blurRad="38100" dist="38100" dir="2700000" algn="tl">
                    <a:srgbClr val="000000">
                      <a:alpha val="43137"/>
                    </a:srgbClr>
                  </a:outerShdw>
                </a:effectLst>
                <a:cs typeface="Times New Roman" panose="02020603050405020304" pitchFamily="18" charset="0"/>
              </a:rPr>
              <a:t>PATTERN SCORING:</a:t>
            </a:r>
          </a:p>
          <a:p>
            <a:pPr marL="0" lvl="1" indent="0">
              <a:spcBef>
                <a:spcPts val="150"/>
              </a:spcBef>
              <a:spcAft>
                <a:spcPts val="150"/>
              </a:spcAft>
              <a:buSzPct val="80000"/>
              <a:buNone/>
              <a:defRPr/>
            </a:pPr>
            <a:endParaRPr lang="en-US" altLang="en-US" sz="2200" dirty="0" smtClean="0">
              <a:solidFill>
                <a:srgbClr val="572314"/>
              </a:solidFill>
              <a:effectLst>
                <a:outerShdw blurRad="38100" dist="38100" dir="2700000" algn="tl">
                  <a:srgbClr val="000000">
                    <a:alpha val="43137"/>
                  </a:srgbClr>
                </a:outerShdw>
              </a:effectLst>
              <a:latin typeface="+mj-lt"/>
              <a:cs typeface="Times New Roman" pitchFamily="18" charset="0"/>
            </a:endParaRPr>
          </a:p>
          <a:p>
            <a:pPr marL="342900" indent="-342900">
              <a:spcBef>
                <a:spcPts val="150"/>
              </a:spcBef>
              <a:spcAft>
                <a:spcPts val="150"/>
              </a:spcAft>
              <a:defRPr/>
            </a:pPr>
            <a:r>
              <a:rPr lang="en-US" altLang="en-US" sz="2400" dirty="0" smtClean="0">
                <a:solidFill>
                  <a:srgbClr val="572314"/>
                </a:solidFill>
                <a:latin typeface="+mj-lt"/>
                <a:cs typeface="Times New Roman" pitchFamily="18" charset="0"/>
              </a:rPr>
              <a:t>As </a:t>
            </a:r>
            <a:r>
              <a:rPr lang="en-US" altLang="en-US" sz="2400" dirty="0">
                <a:solidFill>
                  <a:srgbClr val="572314"/>
                </a:solidFill>
                <a:latin typeface="+mj-lt"/>
                <a:cs typeface="Times New Roman" pitchFamily="18" charset="0"/>
              </a:rPr>
              <a:t>a student progresses through the test, </a:t>
            </a:r>
            <a:r>
              <a:rPr lang="en-US" altLang="en-US" sz="2400" dirty="0" smtClean="0">
                <a:solidFill>
                  <a:srgbClr val="572314"/>
                </a:solidFill>
                <a:latin typeface="+mj-lt"/>
                <a:cs typeface="Times New Roman" pitchFamily="18" charset="0"/>
              </a:rPr>
              <a:t>his or her </a:t>
            </a:r>
            <a:r>
              <a:rPr lang="en-US" altLang="en-US" sz="2400" b="1" dirty="0" smtClean="0">
                <a:solidFill>
                  <a:srgbClr val="572314"/>
                </a:solidFill>
                <a:effectLst>
                  <a:outerShdw blurRad="38100" dist="38100" dir="2700000" algn="tl">
                    <a:srgbClr val="000000">
                      <a:alpha val="43137"/>
                    </a:srgbClr>
                  </a:outerShdw>
                </a:effectLst>
                <a:latin typeface="+mj-lt"/>
                <a:cs typeface="Times New Roman" pitchFamily="18" charset="0"/>
              </a:rPr>
              <a:t>pattern </a:t>
            </a:r>
            <a:r>
              <a:rPr lang="en-US" altLang="en-US" sz="2400" dirty="0">
                <a:solidFill>
                  <a:srgbClr val="572314"/>
                </a:solidFill>
                <a:latin typeface="+mj-lt"/>
                <a:cs typeface="Times New Roman" pitchFamily="18" charset="0"/>
              </a:rPr>
              <a:t>of responses is tracked and revised estimates of the student’s </a:t>
            </a:r>
            <a:r>
              <a:rPr lang="en-US" altLang="en-US" sz="2400" dirty="0" smtClean="0">
                <a:solidFill>
                  <a:srgbClr val="572314"/>
                </a:solidFill>
                <a:latin typeface="+mj-lt"/>
                <a:cs typeface="Times New Roman" pitchFamily="18" charset="0"/>
              </a:rPr>
              <a:t>performance </a:t>
            </a:r>
            <a:r>
              <a:rPr lang="en-US" altLang="en-US" sz="2400" dirty="0">
                <a:solidFill>
                  <a:srgbClr val="572314"/>
                </a:solidFill>
                <a:latin typeface="+mj-lt"/>
                <a:cs typeface="Times New Roman" pitchFamily="18" charset="0"/>
              </a:rPr>
              <a:t>are </a:t>
            </a:r>
            <a:r>
              <a:rPr lang="en-US" altLang="en-US" sz="2400" dirty="0" smtClean="0">
                <a:solidFill>
                  <a:srgbClr val="572314"/>
                </a:solidFill>
                <a:latin typeface="+mj-lt"/>
                <a:cs typeface="Times New Roman" pitchFamily="18" charset="0"/>
              </a:rPr>
              <a:t>calculated</a:t>
            </a:r>
            <a:endParaRPr lang="en-US" altLang="en-US" sz="2400" dirty="0">
              <a:solidFill>
                <a:srgbClr val="572314"/>
              </a:solidFill>
              <a:latin typeface="+mj-lt"/>
              <a:cs typeface="Times New Roman" pitchFamily="18" charset="0"/>
            </a:endParaRPr>
          </a:p>
          <a:p>
            <a:pPr marL="342900" indent="-342900">
              <a:spcBef>
                <a:spcPts val="150"/>
              </a:spcBef>
              <a:spcAft>
                <a:spcPts val="150"/>
              </a:spcAft>
              <a:defRPr/>
            </a:pPr>
            <a:r>
              <a:rPr lang="en-US" altLang="en-US" sz="2400" dirty="0" smtClean="0">
                <a:solidFill>
                  <a:srgbClr val="572314"/>
                </a:solidFill>
                <a:latin typeface="+mj-lt"/>
                <a:cs typeface="Times New Roman" pitchFamily="18" charset="0"/>
              </a:rPr>
              <a:t>Scores </a:t>
            </a:r>
            <a:r>
              <a:rPr lang="en-US" altLang="en-US" sz="2400" dirty="0">
                <a:solidFill>
                  <a:srgbClr val="572314"/>
                </a:solidFill>
                <a:latin typeface="+mj-lt"/>
                <a:cs typeface="Times New Roman" pitchFamily="18" charset="0"/>
              </a:rPr>
              <a:t>from the CAT portion of the test are based </a:t>
            </a:r>
            <a:r>
              <a:rPr lang="en-US" altLang="en-US" sz="2400" dirty="0" smtClean="0">
                <a:solidFill>
                  <a:srgbClr val="572314"/>
                </a:solidFill>
                <a:latin typeface="+mj-lt"/>
                <a:cs typeface="Times New Roman" pitchFamily="18" charset="0"/>
              </a:rPr>
              <a:t>on the difficulty of the items that were right or wrong, </a:t>
            </a:r>
            <a:r>
              <a:rPr lang="en-US" altLang="en-US" sz="2400" b="1" dirty="0" smtClean="0">
                <a:solidFill>
                  <a:srgbClr val="572314"/>
                </a:solidFill>
                <a:latin typeface="+mj-lt"/>
                <a:cs typeface="Times New Roman" pitchFamily="18" charset="0"/>
              </a:rPr>
              <a:t>NOT on the total number </a:t>
            </a:r>
            <a:r>
              <a:rPr lang="en-US" altLang="en-US" sz="2400" b="1" dirty="0">
                <a:solidFill>
                  <a:srgbClr val="572314"/>
                </a:solidFill>
                <a:latin typeface="+mj-lt"/>
                <a:cs typeface="Times New Roman" pitchFamily="18" charset="0"/>
              </a:rPr>
              <a:t>of </a:t>
            </a:r>
            <a:r>
              <a:rPr lang="en-US" altLang="en-US" sz="2400" b="1" dirty="0" smtClean="0">
                <a:solidFill>
                  <a:srgbClr val="572314"/>
                </a:solidFill>
                <a:latin typeface="+mj-lt"/>
                <a:cs typeface="Times New Roman" pitchFamily="18" charset="0"/>
              </a:rPr>
              <a:t>correct answers</a:t>
            </a:r>
            <a:endParaRPr lang="en-US" altLang="en-US" sz="2400" dirty="0">
              <a:solidFill>
                <a:srgbClr val="572314"/>
              </a:solidFill>
              <a:latin typeface="+mj-lt"/>
              <a:cs typeface="Times New Roman" pitchFamily="18" charset="0"/>
            </a:endParaRPr>
          </a:p>
          <a:p>
            <a:pPr marL="342900" indent="-342900">
              <a:spcBef>
                <a:spcPts val="150"/>
              </a:spcBef>
              <a:spcAft>
                <a:spcPts val="150"/>
              </a:spcAft>
              <a:defRPr/>
            </a:pPr>
            <a:r>
              <a:rPr lang="en-US" altLang="en-US" sz="2400" dirty="0" smtClean="0">
                <a:solidFill>
                  <a:srgbClr val="572314"/>
                </a:solidFill>
                <a:latin typeface="+mj-lt"/>
                <a:cs typeface="Times New Roman" pitchFamily="18" charset="0"/>
              </a:rPr>
              <a:t>The </a:t>
            </a:r>
            <a:r>
              <a:rPr lang="en-US" altLang="en-US" sz="2400" dirty="0">
                <a:solidFill>
                  <a:srgbClr val="572314"/>
                </a:solidFill>
                <a:latin typeface="+mj-lt"/>
                <a:cs typeface="Times New Roman" pitchFamily="18" charset="0"/>
              </a:rPr>
              <a:t>test question </a:t>
            </a:r>
            <a:r>
              <a:rPr lang="en-US" altLang="en-US" sz="2400" dirty="0" smtClean="0">
                <a:solidFill>
                  <a:srgbClr val="572314"/>
                </a:solidFill>
                <a:latin typeface="+mj-lt"/>
                <a:cs typeface="Times New Roman" pitchFamily="18" charset="0"/>
              </a:rPr>
              <a:t>bank </a:t>
            </a:r>
            <a:r>
              <a:rPr lang="en-US" altLang="en-US" sz="2400" dirty="0">
                <a:solidFill>
                  <a:srgbClr val="572314"/>
                </a:solidFill>
                <a:latin typeface="+mj-lt"/>
                <a:cs typeface="Times New Roman" pitchFamily="18" charset="0"/>
              </a:rPr>
              <a:t>for a particular grade level are designed to include </a:t>
            </a:r>
            <a:r>
              <a:rPr lang="en-US" altLang="en-US" sz="2400" dirty="0" smtClean="0">
                <a:solidFill>
                  <a:srgbClr val="572314"/>
                </a:solidFill>
                <a:latin typeface="+mj-lt"/>
                <a:cs typeface="Times New Roman" pitchFamily="18" charset="0"/>
              </a:rPr>
              <a:t>an </a:t>
            </a:r>
            <a:r>
              <a:rPr lang="en-US" altLang="en-US" sz="2400" b="1" dirty="0" smtClean="0">
                <a:solidFill>
                  <a:srgbClr val="572314"/>
                </a:solidFill>
                <a:effectLst>
                  <a:outerShdw blurRad="38100" dist="38100" dir="2700000" algn="tl">
                    <a:srgbClr val="000000">
                      <a:alpha val="43137"/>
                    </a:srgbClr>
                  </a:outerShdw>
                </a:effectLst>
                <a:latin typeface="+mj-lt"/>
                <a:cs typeface="Times New Roman" pitchFamily="18" charset="0"/>
              </a:rPr>
              <a:t>enhanced </a:t>
            </a:r>
            <a:r>
              <a:rPr lang="en-US" altLang="en-US" sz="2400" dirty="0" smtClean="0">
                <a:solidFill>
                  <a:srgbClr val="572314"/>
                </a:solidFill>
                <a:latin typeface="+mj-lt"/>
                <a:cs typeface="Times New Roman" pitchFamily="18" charset="0"/>
              </a:rPr>
              <a:t>pool of test </a:t>
            </a:r>
            <a:r>
              <a:rPr lang="en-US" altLang="en-US" sz="2400" dirty="0">
                <a:solidFill>
                  <a:srgbClr val="572314"/>
                </a:solidFill>
                <a:latin typeface="+mj-lt"/>
                <a:cs typeface="Times New Roman" pitchFamily="18" charset="0"/>
              </a:rPr>
              <a:t>questions that are more or less </a:t>
            </a:r>
            <a:r>
              <a:rPr lang="en-US" altLang="en-US" sz="2400" dirty="0" smtClean="0">
                <a:solidFill>
                  <a:srgbClr val="572314"/>
                </a:solidFill>
                <a:latin typeface="+mj-lt"/>
                <a:cs typeface="Times New Roman" pitchFamily="18" charset="0"/>
              </a:rPr>
              <a:t>difficult,  </a:t>
            </a:r>
            <a:r>
              <a:rPr lang="en-US" altLang="en-US" sz="2400" dirty="0">
                <a:solidFill>
                  <a:srgbClr val="572314"/>
                </a:solidFill>
                <a:latin typeface="+mj-lt"/>
                <a:cs typeface="Times New Roman" pitchFamily="18" charset="0"/>
              </a:rPr>
              <a:t>but still </a:t>
            </a:r>
            <a:r>
              <a:rPr lang="en-US" altLang="en-US" sz="2400" dirty="0" smtClean="0">
                <a:solidFill>
                  <a:srgbClr val="572314"/>
                </a:solidFill>
                <a:latin typeface="+mj-lt"/>
                <a:cs typeface="Times New Roman" pitchFamily="18" charset="0"/>
              </a:rPr>
              <a:t>match </a:t>
            </a:r>
            <a:r>
              <a:rPr lang="en-US" altLang="en-US" sz="2400" dirty="0">
                <a:solidFill>
                  <a:srgbClr val="572314"/>
                </a:solidFill>
                <a:latin typeface="+mj-lt"/>
                <a:cs typeface="Times New Roman" pitchFamily="18" charset="0"/>
              </a:rPr>
              <a:t>the test blueprint for that </a:t>
            </a:r>
            <a:r>
              <a:rPr lang="en-US" altLang="en-US" sz="2400" dirty="0" smtClean="0">
                <a:solidFill>
                  <a:srgbClr val="572314"/>
                </a:solidFill>
                <a:latin typeface="+mj-lt"/>
                <a:cs typeface="Times New Roman" pitchFamily="18" charset="0"/>
              </a:rPr>
              <a:t>grade</a:t>
            </a:r>
          </a:p>
        </p:txBody>
      </p:sp>
      <p:sp>
        <p:nvSpPr>
          <p:cNvPr id="2" name="Footer Placeholder 1"/>
          <p:cNvSpPr>
            <a:spLocks noGrp="1"/>
          </p:cNvSpPr>
          <p:nvPr>
            <p:ph type="ftr" sz="quarter" idx="11"/>
          </p:nvPr>
        </p:nvSpPr>
        <p:spPr/>
        <p:txBody>
          <a:bodyPr/>
          <a:lstStyle/>
          <a:p>
            <a:r>
              <a:rPr lang="en-US" smtClean="0"/>
              <a:t>Assessment Services</a:t>
            </a:r>
            <a:endParaRPr lang="en-US" dirty="0"/>
          </a:p>
        </p:txBody>
      </p:sp>
      <p:sp>
        <p:nvSpPr>
          <p:cNvPr id="3" name="Slide Number Placeholder 2"/>
          <p:cNvSpPr>
            <a:spLocks noGrp="1"/>
          </p:cNvSpPr>
          <p:nvPr>
            <p:ph type="sldNum" sz="quarter" idx="12"/>
          </p:nvPr>
        </p:nvSpPr>
        <p:spPr/>
        <p:txBody>
          <a:bodyPr/>
          <a:lstStyle/>
          <a:p>
            <a:fld id="{E7918F22-7EAD-48B3-BC13-6B176E228580}" type="slidenum">
              <a:rPr lang="en-US" smtClean="0"/>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anim calcmode="lin" valueType="num">
                                      <p:cBhvr additive="base">
                                        <p:cTn id="7"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anim calcmode="lin" valueType="num">
                                      <p:cBhvr additive="base">
                                        <p:cTn id="11"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5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anim calcmode="lin" valueType="num">
                                      <p:cBhvr additive="base">
                                        <p:cTn id="15"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24871" t="28842" r="9873" b="17989"/>
          <a:stretch/>
        </p:blipFill>
        <p:spPr bwMode="auto">
          <a:xfrm>
            <a:off x="990600" y="1600200"/>
            <a:ext cx="8020235" cy="3962400"/>
          </a:xfrm>
          <a:prstGeom prst="rect">
            <a:avLst/>
          </a:prstGeom>
          <a:ln>
            <a:solidFill>
              <a:schemeClr val="tx1"/>
            </a:solidFill>
          </a:ln>
          <a:extLst>
            <a:ext uri="{53640926-AAD7-44D8-BBD7-CCE9431645EC}">
              <a14:shadowObscured xmlns:a14="http://schemas.microsoft.com/office/drawing/2010/main"/>
            </a:ext>
          </a:extLst>
        </p:spPr>
      </p:pic>
      <p:sp>
        <p:nvSpPr>
          <p:cNvPr id="3" name="Title 1"/>
          <p:cNvSpPr txBox="1">
            <a:spLocks/>
          </p:cNvSpPr>
          <p:nvPr/>
        </p:nvSpPr>
        <p:spPr>
          <a:xfrm>
            <a:off x="1390835" y="533400"/>
            <a:ext cx="7620000" cy="639762"/>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altLang="en-US" sz="3600" b="1" dirty="0" smtClean="0"/>
              <a:t>Key Principle of Scoring</a:t>
            </a:r>
          </a:p>
        </p:txBody>
      </p:sp>
      <p:sp>
        <p:nvSpPr>
          <p:cNvPr id="5" name="Footer Placeholder 4"/>
          <p:cNvSpPr>
            <a:spLocks noGrp="1"/>
          </p:cNvSpPr>
          <p:nvPr>
            <p:ph type="ftr" sz="quarter" idx="11"/>
          </p:nvPr>
        </p:nvSpPr>
        <p:spPr/>
        <p:txBody>
          <a:bodyPr/>
          <a:lstStyle/>
          <a:p>
            <a:r>
              <a:rPr lang="en-US" smtClean="0"/>
              <a:t>Assessment Services</a:t>
            </a:r>
            <a:endParaRPr lang="en-US" dirty="0"/>
          </a:p>
        </p:txBody>
      </p:sp>
      <p:sp>
        <p:nvSpPr>
          <p:cNvPr id="6" name="Slide Number Placeholder 5"/>
          <p:cNvSpPr>
            <a:spLocks noGrp="1"/>
          </p:cNvSpPr>
          <p:nvPr>
            <p:ph type="sldNum" sz="quarter" idx="12"/>
          </p:nvPr>
        </p:nvSpPr>
        <p:spPr/>
        <p:txBody>
          <a:bodyPr/>
          <a:lstStyle/>
          <a:p>
            <a:fld id="{E7918F22-7EAD-48B3-BC13-6B176E228580}" type="slidenum">
              <a:rPr lang="en-US" smtClean="0"/>
              <a:pPr/>
              <a:t>8</a:t>
            </a:fld>
            <a:endParaRPr lang="en-US" dirty="0"/>
          </a:p>
        </p:txBody>
      </p:sp>
    </p:spTree>
    <p:extLst>
      <p:ext uri="{BB962C8B-B14F-4D97-AF65-F5344CB8AC3E}">
        <p14:creationId xmlns:p14="http://schemas.microsoft.com/office/powerpoint/2010/main" val="279568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09600"/>
            <a:ext cx="3962400" cy="2286000"/>
          </a:xfrm>
        </p:spPr>
        <p:txBody>
          <a:bodyPr/>
          <a:lstStyle/>
          <a:p>
            <a:r>
              <a:rPr lang="en-US" dirty="0" smtClean="0">
                <a:effectLst>
                  <a:outerShdw blurRad="38100" dist="38100" dir="2700000" algn="tl">
                    <a:srgbClr val="000000">
                      <a:alpha val="43137"/>
                    </a:srgbClr>
                  </a:outerShdw>
                </a:effectLst>
              </a:rPr>
              <a:t>SCORES STUDENTS WILL RECIEVE</a:t>
            </a:r>
            <a:endParaRPr lang="en-US" dirty="0"/>
          </a:p>
        </p:txBody>
      </p:sp>
      <p:graphicFrame>
        <p:nvGraphicFramePr>
          <p:cNvPr id="4" name="Diagram 3"/>
          <p:cNvGraphicFramePr/>
          <p:nvPr>
            <p:extLst>
              <p:ext uri="{D42A27DB-BD31-4B8C-83A1-F6EECF244321}">
                <p14:modId xmlns:p14="http://schemas.microsoft.com/office/powerpoint/2010/main" val="2492311940"/>
              </p:ext>
            </p:extLst>
          </p:nvPr>
        </p:nvGraphicFramePr>
        <p:xfrm>
          <a:off x="6248400" y="1295400"/>
          <a:ext cx="2438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nvPr/>
        </p:nvPicPr>
        <p:blipFill>
          <a:blip r:embed="rId7">
            <a:extLst>
              <a:ext uri="{28A0092B-C50C-407E-A947-70E740481C1C}">
                <a14:useLocalDpi xmlns:a14="http://schemas.microsoft.com/office/drawing/2010/main" val="0"/>
              </a:ext>
            </a:extLst>
          </a:blip>
          <a:srcRect/>
          <a:stretch>
            <a:fillRect/>
          </a:stretch>
        </p:blipFill>
        <p:spPr bwMode="auto">
          <a:xfrm>
            <a:off x="2438400" y="2919761"/>
            <a:ext cx="3505200" cy="1295400"/>
          </a:xfrm>
          <a:prstGeom prst="rect">
            <a:avLst/>
          </a:prstGeom>
          <a:noFill/>
          <a:ln>
            <a:solidFill>
              <a:schemeClr val="tx1"/>
            </a:solidFill>
          </a:ln>
        </p:spPr>
      </p:pic>
    </p:spTree>
    <p:extLst>
      <p:ext uri="{BB962C8B-B14F-4D97-AF65-F5344CB8AC3E}">
        <p14:creationId xmlns:p14="http://schemas.microsoft.com/office/powerpoint/2010/main" val="147842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5|9"/>
</p:tagLst>
</file>

<file path=ppt/tags/tag2.xml><?xml version="1.0" encoding="utf-8"?>
<p:tagLst xmlns:a="http://schemas.openxmlformats.org/drawingml/2006/main" xmlns:r="http://schemas.openxmlformats.org/officeDocument/2006/relationships" xmlns:p="http://schemas.openxmlformats.org/presentationml/2006/main">
  <p:tag name="TIMING" val="|1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8">
      <a:dk1>
        <a:sysClr val="windowText" lastClr="000000"/>
      </a:dk1>
      <a:lt1>
        <a:sysClr val="window" lastClr="FFFFFF"/>
      </a:lt1>
      <a:dk2>
        <a:srgbClr val="4F271C"/>
      </a:dk2>
      <a:lt2>
        <a:srgbClr val="FF9147"/>
      </a:lt2>
      <a:accent1>
        <a:srgbClr val="3891A7"/>
      </a:accent1>
      <a:accent2>
        <a:srgbClr val="FEB80A"/>
      </a:accent2>
      <a:accent3>
        <a:srgbClr val="C32D2E"/>
      </a:accent3>
      <a:accent4>
        <a:srgbClr val="84AA33"/>
      </a:accent4>
      <a:accent5>
        <a:srgbClr val="964305"/>
      </a:accent5>
      <a:accent6>
        <a:srgbClr val="475A8D"/>
      </a:accent6>
      <a:hlink>
        <a:srgbClr val="354369"/>
      </a:hlink>
      <a:folHlink>
        <a:srgbClr val="AA8A1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2383</TotalTime>
  <Words>2180</Words>
  <Application>Microsoft Office PowerPoint</Application>
  <PresentationFormat>On-screen Show (4:3)</PresentationFormat>
  <Paragraphs>405</Paragraphs>
  <Slides>32</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ＭＳ Ｐゴシック</vt:lpstr>
      <vt:lpstr>ＭＳ Ｐゴシック</vt:lpstr>
      <vt:lpstr>Arial</vt:lpstr>
      <vt:lpstr>Calibri</vt:lpstr>
      <vt:lpstr>Century Gothic</vt:lpstr>
      <vt:lpstr>Times New Roman</vt:lpstr>
      <vt:lpstr>Verdana</vt:lpstr>
      <vt:lpstr>Wingdings</vt:lpstr>
      <vt:lpstr>Wingdings 2</vt:lpstr>
      <vt:lpstr>Solstice</vt:lpstr>
      <vt:lpstr>Understanding the  2015 Smarter Balanced Assessment Results</vt:lpstr>
      <vt:lpstr>Understanding Smarter Balanced Assessment Results</vt:lpstr>
      <vt:lpstr>Principles  of Scoring</vt:lpstr>
      <vt:lpstr>A Computer Adaptive Test  (CAT) is Based on:</vt:lpstr>
      <vt:lpstr>A Computer Adaptive Test  (CAT) is Based on (Continued):</vt:lpstr>
      <vt:lpstr>How Does a CAT Work? Example: A Student of Average Ability</vt:lpstr>
      <vt:lpstr>Scoring the CAT</vt:lpstr>
      <vt:lpstr>PowerPoint Presentation</vt:lpstr>
      <vt:lpstr>SCORES STUDENTS WILL RECIEVE</vt:lpstr>
      <vt:lpstr>Reporting Scale</vt:lpstr>
      <vt:lpstr>Overall Achievement Levels</vt:lpstr>
      <vt:lpstr>Smarter Balanced Scale Score Ranges for ELA/Literacy</vt:lpstr>
      <vt:lpstr>Smarter Balanced Scale Score Ranges for Mathematics</vt:lpstr>
      <vt:lpstr>Claim Results:  A Deeper Look</vt:lpstr>
      <vt:lpstr>Achievement Levels for Claims</vt:lpstr>
      <vt:lpstr>PowerPoint Presentation</vt:lpstr>
      <vt:lpstr>Reminders While Reviewing Results</vt:lpstr>
      <vt:lpstr>PowerPoint Presentation</vt:lpstr>
      <vt:lpstr>Key Reminder #2: New Test, New Baseline</vt:lpstr>
      <vt:lpstr>Out with the Old – In with the New</vt:lpstr>
      <vt:lpstr>Key Reminder #3: Can’t Compare Apples to Oranges</vt:lpstr>
      <vt:lpstr>Key Reminder #3: Can’t Compare Apples to Sailboats</vt:lpstr>
      <vt:lpstr>Key Reminder #3: Apples to Sailboats</vt:lpstr>
      <vt:lpstr>Key Reminder #4: This is One Snapshot</vt:lpstr>
      <vt:lpstr>Key Reminder #4: This is One Snapshot</vt:lpstr>
      <vt:lpstr>PowerPoint Presentation</vt:lpstr>
      <vt:lpstr>Resources &amp; tools</vt:lpstr>
      <vt:lpstr>Resources &amp; Tools</vt:lpstr>
      <vt:lpstr>Resources &amp; Tools</vt:lpstr>
      <vt:lpstr>Resources &amp; Tools Continued</vt:lpstr>
      <vt:lpstr>Resources &amp; Tools Continued</vt:lpstr>
      <vt:lpstr>Final Thoughts:</vt:lpstr>
    </vt:vector>
  </TitlesOfParts>
  <Company>SDUSD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SDUSD</dc:creator>
  <cp:lastModifiedBy>Gordon Erin</cp:lastModifiedBy>
  <cp:revision>250</cp:revision>
  <cp:lastPrinted>2015-10-16T22:54:45Z</cp:lastPrinted>
  <dcterms:created xsi:type="dcterms:W3CDTF">2014-10-02T16:37:58Z</dcterms:created>
  <dcterms:modified xsi:type="dcterms:W3CDTF">2015-10-22T17:37:32Z</dcterms:modified>
</cp:coreProperties>
</file>